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7"/>
  </p:notesMasterIdLst>
  <p:sldIdLst>
    <p:sldId id="256" r:id="rId2"/>
    <p:sldId id="257" r:id="rId3"/>
    <p:sldId id="258" r:id="rId4"/>
    <p:sldId id="726" r:id="rId5"/>
    <p:sldId id="727" r:id="rId6"/>
    <p:sldId id="728" r:id="rId7"/>
    <p:sldId id="725" r:id="rId8"/>
    <p:sldId id="724" r:id="rId9"/>
    <p:sldId id="701" r:id="rId10"/>
    <p:sldId id="717" r:id="rId11"/>
    <p:sldId id="729" r:id="rId12"/>
    <p:sldId id="259" r:id="rId13"/>
    <p:sldId id="707" r:id="rId14"/>
    <p:sldId id="716" r:id="rId15"/>
    <p:sldId id="720" r:id="rId16"/>
    <p:sldId id="706" r:id="rId17"/>
    <p:sldId id="722" r:id="rId18"/>
    <p:sldId id="712" r:id="rId19"/>
    <p:sldId id="714" r:id="rId20"/>
    <p:sldId id="708" r:id="rId21"/>
    <p:sldId id="723" r:id="rId22"/>
    <p:sldId id="713" r:id="rId23"/>
    <p:sldId id="721" r:id="rId24"/>
    <p:sldId id="731" r:id="rId25"/>
    <p:sldId id="730"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87AFF94-E441-6540-872F-EBE3BEAF6758}">
          <p14:sldIdLst>
            <p14:sldId id="256"/>
            <p14:sldId id="257"/>
          </p14:sldIdLst>
        </p14:section>
        <p14:section name="TriNetX Analysis" id="{0377DCE8-B3E0-2546-BDFA-3A6FC43A2752}">
          <p14:sldIdLst>
            <p14:sldId id="258"/>
            <p14:sldId id="726"/>
            <p14:sldId id="727"/>
            <p14:sldId id="728"/>
          </p14:sldIdLst>
        </p14:section>
        <p14:section name="UU Data Pull Sectoin" id="{C9732C43-4277-454D-BEAA-E99202FC11CA}">
          <p14:sldIdLst>
            <p14:sldId id="725"/>
            <p14:sldId id="724"/>
            <p14:sldId id="701"/>
            <p14:sldId id="717"/>
            <p14:sldId id="729"/>
            <p14:sldId id="259"/>
            <p14:sldId id="707"/>
            <p14:sldId id="716"/>
            <p14:sldId id="720"/>
            <p14:sldId id="706"/>
            <p14:sldId id="722"/>
            <p14:sldId id="712"/>
            <p14:sldId id="714"/>
            <p14:sldId id="708"/>
            <p14:sldId id="723"/>
            <p14:sldId id="713"/>
            <p14:sldId id="721"/>
            <p14:sldId id="731"/>
            <p14:sldId id="73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352"/>
    <p:restoredTop sz="87730"/>
  </p:normalViewPr>
  <p:slideViewPr>
    <p:cSldViewPr snapToGrid="0" snapToObjects="1">
      <p:cViewPr varScale="1">
        <p:scale>
          <a:sx n="98" d="100"/>
          <a:sy n="98" d="100"/>
        </p:scale>
        <p:origin x="1016"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96A371-9244-2F4D-8450-465B894AA255}" type="datetimeFigureOut">
              <a:rPr lang="en-US" smtClean="0"/>
              <a:t>7/29/22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D554E83-8B8D-0C47-BB03-B00F4C339A93}" type="slidenum">
              <a:rPr lang="en-US" smtClean="0"/>
              <a:t>‹#›</a:t>
            </a:fld>
            <a:endParaRPr lang="en-US"/>
          </a:p>
        </p:txBody>
      </p:sp>
    </p:spTree>
    <p:extLst>
      <p:ext uri="{BB962C8B-B14F-4D97-AF65-F5344CB8AC3E}">
        <p14:creationId xmlns:p14="http://schemas.microsoft.com/office/powerpoint/2010/main" val="15791141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probast.org/" TargetMode="External"/><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554E83-8B8D-0C47-BB03-B00F4C339A93}" type="slidenum">
              <a:rPr lang="en-US" smtClean="0"/>
              <a:t>2</a:t>
            </a:fld>
            <a:endParaRPr lang="en-US"/>
          </a:p>
        </p:txBody>
      </p:sp>
    </p:spTree>
    <p:extLst>
      <p:ext uri="{BB962C8B-B14F-4D97-AF65-F5344CB8AC3E}">
        <p14:creationId xmlns:p14="http://schemas.microsoft.com/office/powerpoint/2010/main" val="39762184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035CCB4-DF4F-3F4C-BC9E-4633452ED3B9}" type="slidenum">
              <a:rPr lang="en-US" smtClean="0"/>
              <a:t>20</a:t>
            </a:fld>
            <a:endParaRPr lang="en-US"/>
          </a:p>
        </p:txBody>
      </p:sp>
    </p:spTree>
    <p:extLst>
      <p:ext uri="{BB962C8B-B14F-4D97-AF65-F5344CB8AC3E}">
        <p14:creationId xmlns:p14="http://schemas.microsoft.com/office/powerpoint/2010/main" val="20858614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554E83-8B8D-0C47-BB03-B00F4C339A93}" type="slidenum">
              <a:rPr lang="en-US" smtClean="0"/>
              <a:t>21</a:t>
            </a:fld>
            <a:endParaRPr lang="en-US"/>
          </a:p>
        </p:txBody>
      </p:sp>
    </p:spTree>
    <p:extLst>
      <p:ext uri="{BB962C8B-B14F-4D97-AF65-F5344CB8AC3E}">
        <p14:creationId xmlns:p14="http://schemas.microsoft.com/office/powerpoint/2010/main" val="6115317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Remember, 3.5 </a:t>
            </a:r>
            <a:r>
              <a:rPr lang="en-US" dirty="0" err="1"/>
              <a:t>mEq</a:t>
            </a:r>
            <a:r>
              <a:rPr lang="en-US" dirty="0"/>
              <a:t>/L for each 10 mmHg  co2 is expected.</a:t>
            </a:r>
          </a:p>
          <a:p>
            <a:endParaRPr lang="en-US" dirty="0"/>
          </a:p>
          <a:p>
            <a:r>
              <a:rPr lang="en-US" dirty="0"/>
              <a:t>More recent evidence suggests that it is close to 4.5 </a:t>
            </a:r>
            <a:r>
              <a:rPr lang="en-US" dirty="0" err="1"/>
              <a:t>mEq</a:t>
            </a:r>
            <a:r>
              <a:rPr lang="en-US" dirty="0"/>
              <a:t>/L per 10, but depends on renal function.</a:t>
            </a:r>
          </a:p>
          <a:p>
            <a:endParaRPr lang="en-US" dirty="0"/>
          </a:p>
          <a:p>
            <a:endParaRPr lang="en-US" dirty="0"/>
          </a:p>
          <a:p>
            <a:pPr lvl="0"/>
            <a:r>
              <a:rPr lang="en-US" sz="1200" b="1" kern="1200" dirty="0">
                <a:solidFill>
                  <a:schemeClr val="tx1"/>
                </a:solidFill>
                <a:effectLst/>
                <a:latin typeface="+mn-lt"/>
                <a:ea typeface="+mn-ea"/>
                <a:cs typeface="+mn-cs"/>
              </a:rPr>
              <a:t>“In acclimatized people, the decrease in [HCO3-] is 1.5 </a:t>
            </a:r>
            <a:r>
              <a:rPr lang="en-US" sz="1200" b="1" kern="1200" dirty="0" err="1">
                <a:solidFill>
                  <a:schemeClr val="tx1"/>
                </a:solidFill>
                <a:effectLst/>
                <a:latin typeface="+mn-lt"/>
                <a:ea typeface="+mn-ea"/>
                <a:cs typeface="+mn-cs"/>
              </a:rPr>
              <a:t>mEq</a:t>
            </a:r>
            <a:r>
              <a:rPr lang="en-US" sz="1200" b="1" kern="1200" dirty="0">
                <a:solidFill>
                  <a:schemeClr val="tx1"/>
                </a:solidFill>
                <a:effectLst/>
                <a:latin typeface="+mn-lt"/>
                <a:ea typeface="+mn-ea"/>
                <a:cs typeface="+mn-cs"/>
              </a:rPr>
              <a:t>/L per each 1000 m”</a:t>
            </a:r>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Change in variance? </a:t>
            </a:r>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If local data do exist, this would be very helpful to justify any altitude corrections; one thing that we will absolutely need is validation at sea level, as hypoxemic vent response may vary between individuals. </a:t>
            </a:r>
            <a:endParaRPr lang="en-US" sz="1200" kern="1200" dirty="0">
              <a:solidFill>
                <a:schemeClr val="tx1"/>
              </a:solidFill>
              <a:effectLst/>
              <a:latin typeface="+mn-lt"/>
              <a:ea typeface="+mn-ea"/>
              <a:cs typeface="+mn-cs"/>
            </a:endParaRPr>
          </a:p>
          <a:p>
            <a:endParaRPr lang="en-US" dirty="0"/>
          </a:p>
          <a:p>
            <a:endParaRPr lang="en-US" dirty="0"/>
          </a:p>
        </p:txBody>
      </p:sp>
      <p:sp>
        <p:nvSpPr>
          <p:cNvPr id="4" name="Slide Number Placeholder 3"/>
          <p:cNvSpPr>
            <a:spLocks noGrp="1"/>
          </p:cNvSpPr>
          <p:nvPr>
            <p:ph type="sldNum" sz="quarter" idx="5"/>
          </p:nvPr>
        </p:nvSpPr>
        <p:spPr/>
        <p:txBody>
          <a:bodyPr/>
          <a:lstStyle/>
          <a:p>
            <a:fld id="{7035CCB4-DF4F-3F4C-BC9E-4633452ED3B9}" type="slidenum">
              <a:rPr lang="en-US" smtClean="0"/>
              <a:t>22</a:t>
            </a:fld>
            <a:endParaRPr lang="en-US"/>
          </a:p>
        </p:txBody>
      </p:sp>
    </p:spTree>
    <p:extLst>
      <p:ext uri="{BB962C8B-B14F-4D97-AF65-F5344CB8AC3E}">
        <p14:creationId xmlns:p14="http://schemas.microsoft.com/office/powerpoint/2010/main" val="9598719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go through </a:t>
            </a:r>
            <a:r>
              <a:rPr lang="en-US" sz="1200" kern="1200" dirty="0">
                <a:solidFill>
                  <a:schemeClr val="tx1"/>
                </a:solidFill>
                <a:effectLst/>
                <a:latin typeface="+mn-lt"/>
                <a:ea typeface="+mn-ea"/>
                <a:cs typeface="+mn-cs"/>
                <a:hlinkClick r:id="rId3"/>
              </a:rPr>
              <a:t>https://www.probast.org/</a:t>
            </a:r>
            <a:r>
              <a:rPr lang="en-US" sz="1200" kern="1200" dirty="0">
                <a:solidFill>
                  <a:schemeClr val="tx1"/>
                </a:solidFill>
                <a:effectLst/>
                <a:latin typeface="+mn-lt"/>
                <a:ea typeface="+mn-ea"/>
                <a:cs typeface="+mn-cs"/>
              </a:rPr>
              <a:t> checklist</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dirty="0"/>
              <a:t>Will inter-rater agreement be sufficient? </a:t>
            </a:r>
          </a:p>
          <a:p>
            <a:pPr lvl="1"/>
            <a:r>
              <a:rPr lang="en-US" dirty="0"/>
              <a:t>Do we know what the concept should mean? </a:t>
            </a:r>
          </a:p>
          <a:p>
            <a:r>
              <a:rPr lang="en-US" dirty="0"/>
              <a:t>Intended use: enroll in studies</a:t>
            </a:r>
          </a:p>
          <a:p>
            <a:pPr lvl="1"/>
            <a:r>
              <a:rPr lang="en-US" dirty="0"/>
              <a:t>Not: Best-practice alert to consider hypercapnia in an individual patient</a:t>
            </a:r>
          </a:p>
          <a:p>
            <a:r>
              <a:rPr lang="en-US" dirty="0"/>
              <a:t>Is UT generalizable to everywhere else? </a:t>
            </a:r>
          </a:p>
          <a:p>
            <a:r>
              <a:rPr lang="en-US" dirty="0"/>
              <a:t>What ‘features’ should we use to generate the rules? </a:t>
            </a:r>
          </a:p>
          <a:p>
            <a:pPr lvl="1"/>
            <a:r>
              <a:rPr lang="en-US" dirty="0"/>
              <a:t>Age? (analogy: Age-adjusted D-dimer, similar epidemiology)</a:t>
            </a:r>
          </a:p>
          <a:p>
            <a:pPr lvl="1"/>
            <a:r>
              <a:rPr lang="en-US" dirty="0"/>
              <a:t>[HCO3-]? … </a:t>
            </a:r>
          </a:p>
          <a:p>
            <a:endParaRPr lang="en-US" dirty="0"/>
          </a:p>
        </p:txBody>
      </p:sp>
      <p:sp>
        <p:nvSpPr>
          <p:cNvPr id="4" name="Slide Number Placeholder 3"/>
          <p:cNvSpPr>
            <a:spLocks noGrp="1"/>
          </p:cNvSpPr>
          <p:nvPr>
            <p:ph type="sldNum" sz="quarter" idx="5"/>
          </p:nvPr>
        </p:nvSpPr>
        <p:spPr/>
        <p:txBody>
          <a:bodyPr/>
          <a:lstStyle/>
          <a:p>
            <a:fld id="{8D554E83-8B8D-0C47-BB03-B00F4C339A93}" type="slidenum">
              <a:rPr lang="en-US" smtClean="0"/>
              <a:t>23</a:t>
            </a:fld>
            <a:endParaRPr lang="en-US"/>
          </a:p>
        </p:txBody>
      </p:sp>
    </p:spTree>
    <p:extLst>
      <p:ext uri="{BB962C8B-B14F-4D97-AF65-F5344CB8AC3E}">
        <p14:creationId xmlns:p14="http://schemas.microsoft.com/office/powerpoint/2010/main" val="12000884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Rule-based classification: </a:t>
            </a:r>
          </a:p>
          <a:p>
            <a:r>
              <a:rPr lang="en-US" dirty="0"/>
              <a:t>Simplest versions likely have unacceptable performance due to missing data and noted inaccuracy of simple features (such as ICD codes) </a:t>
            </a:r>
          </a:p>
          <a:p>
            <a:endParaRPr lang="en-US" dirty="0"/>
          </a:p>
          <a:p>
            <a:r>
              <a:rPr lang="en-US" dirty="0"/>
              <a:t>Our approach: rules based on clinical judgement, review of literature, and healthcare guidelines (including payors)</a:t>
            </a:r>
          </a:p>
          <a:p>
            <a:r>
              <a:rPr lang="en-US" dirty="0">
                <a:sym typeface="Wingdings" pitchFamily="2" charset="2"/>
              </a:rPr>
              <a:t> Critique: how *should* the disease be defined: not addressed here, though this methodology could easily be repeated if disease definitions were to change.</a:t>
            </a:r>
            <a:endParaRPr lang="en-US" dirty="0"/>
          </a:p>
        </p:txBody>
      </p:sp>
      <p:sp>
        <p:nvSpPr>
          <p:cNvPr id="4" name="Slide Number Placeholder 3"/>
          <p:cNvSpPr>
            <a:spLocks noGrp="1"/>
          </p:cNvSpPr>
          <p:nvPr>
            <p:ph type="sldNum" sz="quarter" idx="5"/>
          </p:nvPr>
        </p:nvSpPr>
        <p:spPr/>
        <p:txBody>
          <a:bodyPr/>
          <a:lstStyle/>
          <a:p>
            <a:fld id="{8D554E83-8B8D-0C47-BB03-B00F4C339A93}" type="slidenum">
              <a:rPr lang="en-US" smtClean="0"/>
              <a:t>24</a:t>
            </a:fld>
            <a:endParaRPr lang="en-US"/>
          </a:p>
        </p:txBody>
      </p:sp>
    </p:spTree>
    <p:extLst>
      <p:ext uri="{BB962C8B-B14F-4D97-AF65-F5344CB8AC3E}">
        <p14:creationId xmlns:p14="http://schemas.microsoft.com/office/powerpoint/2010/main" val="11547819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NIH Collaboratory: ”</a:t>
            </a:r>
            <a:r>
              <a:rPr lang="en-US" sz="1200" kern="1200" dirty="0">
                <a:solidFill>
                  <a:schemeClr val="tx1"/>
                </a:solidFill>
                <a:effectLst/>
                <a:latin typeface="+mn-lt"/>
                <a:ea typeface="+mn-ea"/>
                <a:cs typeface="+mn-cs"/>
              </a:rPr>
              <a:t> </a:t>
            </a:r>
            <a:br>
              <a:rPr lang="en-US" sz="1200"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Assessing Data Quality for Healthcare Systems Data Used in Clinical Research "</a:t>
            </a:r>
          </a:p>
          <a:p>
            <a:endParaRPr lang="en-US" dirty="0"/>
          </a:p>
        </p:txBody>
      </p:sp>
      <p:sp>
        <p:nvSpPr>
          <p:cNvPr id="4" name="Slide Number Placeholder 3"/>
          <p:cNvSpPr>
            <a:spLocks noGrp="1"/>
          </p:cNvSpPr>
          <p:nvPr>
            <p:ph type="sldNum" sz="quarter" idx="5"/>
          </p:nvPr>
        </p:nvSpPr>
        <p:spPr/>
        <p:txBody>
          <a:bodyPr/>
          <a:lstStyle/>
          <a:p>
            <a:fld id="{8D554E83-8B8D-0C47-BB03-B00F4C339A93}" type="slidenum">
              <a:rPr lang="en-US" smtClean="0"/>
              <a:t>25</a:t>
            </a:fld>
            <a:endParaRPr lang="en-US"/>
          </a:p>
        </p:txBody>
      </p:sp>
    </p:spTree>
    <p:extLst>
      <p:ext uri="{BB962C8B-B14F-4D97-AF65-F5344CB8AC3E}">
        <p14:creationId xmlns:p14="http://schemas.microsoft.com/office/powerpoint/2010/main" val="11010142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a:t>
            </a:r>
            <a:r>
              <a:rPr lang="en-US" dirty="0" err="1"/>
              <a:t>builtin.com</a:t>
            </a:r>
            <a:r>
              <a:rPr lang="en-US" dirty="0"/>
              <a:t>/data-science/step-step-explanation-principal-component-analysis</a:t>
            </a:r>
          </a:p>
        </p:txBody>
      </p:sp>
      <p:sp>
        <p:nvSpPr>
          <p:cNvPr id="4" name="Slide Number Placeholder 3"/>
          <p:cNvSpPr>
            <a:spLocks noGrp="1"/>
          </p:cNvSpPr>
          <p:nvPr>
            <p:ph type="sldNum" sz="quarter" idx="5"/>
          </p:nvPr>
        </p:nvSpPr>
        <p:spPr/>
        <p:txBody>
          <a:bodyPr/>
          <a:lstStyle/>
          <a:p>
            <a:fld id="{8D554E83-8B8D-0C47-BB03-B00F4C339A93}" type="slidenum">
              <a:rPr lang="en-US" smtClean="0"/>
              <a:t>4</a:t>
            </a:fld>
            <a:endParaRPr lang="en-US"/>
          </a:p>
        </p:txBody>
      </p:sp>
    </p:spTree>
    <p:extLst>
      <p:ext uri="{BB962C8B-B14F-4D97-AF65-F5344CB8AC3E}">
        <p14:creationId xmlns:p14="http://schemas.microsoft.com/office/powerpoint/2010/main" val="27307293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Who do you want to generalize to? (Theoretical population)</a:t>
            </a:r>
          </a:p>
          <a:p>
            <a:r>
              <a:rPr lang="en-US" dirty="0"/>
              <a:t>What population can you access? (Source cohort)</a:t>
            </a:r>
          </a:p>
          <a:p>
            <a:r>
              <a:rPr lang="en-US" dirty="0"/>
              <a:t>How do you identify and access them? (Sampling Frame)</a:t>
            </a:r>
          </a:p>
          <a:p>
            <a:r>
              <a:rPr lang="en-US" dirty="0"/>
              <a:t>Who should be in your study? (Sampled Population)</a:t>
            </a:r>
          </a:p>
          <a:p>
            <a:r>
              <a:rPr lang="en-US" dirty="0"/>
              <a:t>Who actually is in your study? (Study population)</a:t>
            </a:r>
          </a:p>
          <a:p>
            <a:endParaRPr lang="en-US" dirty="0"/>
          </a:p>
        </p:txBody>
      </p:sp>
      <p:sp>
        <p:nvSpPr>
          <p:cNvPr id="4" name="Slide Number Placeholder 3"/>
          <p:cNvSpPr>
            <a:spLocks noGrp="1"/>
          </p:cNvSpPr>
          <p:nvPr>
            <p:ph type="sldNum" sz="quarter" idx="5"/>
          </p:nvPr>
        </p:nvSpPr>
        <p:spPr/>
        <p:txBody>
          <a:bodyPr/>
          <a:lstStyle/>
          <a:p>
            <a:fld id="{7035CCB4-DF4F-3F4C-BC9E-4633452ED3B9}" type="slidenum">
              <a:rPr lang="en-US" smtClean="0"/>
              <a:t>9</a:t>
            </a:fld>
            <a:endParaRPr lang="en-US"/>
          </a:p>
        </p:txBody>
      </p:sp>
    </p:spTree>
    <p:extLst>
      <p:ext uri="{BB962C8B-B14F-4D97-AF65-F5344CB8AC3E}">
        <p14:creationId xmlns:p14="http://schemas.microsoft.com/office/powerpoint/2010/main" val="22107299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Features used in OHSU porphyria phenotype: </a:t>
            </a:r>
          </a:p>
          <a:p>
            <a:r>
              <a:rPr lang="en-US" sz="1200" kern="1200" dirty="0">
                <a:solidFill>
                  <a:schemeClr val="tx1"/>
                </a:solidFill>
                <a:effectLst/>
                <a:latin typeface="+mn-lt"/>
                <a:ea typeface="+mn-ea"/>
                <a:cs typeface="+mn-cs"/>
              </a:rPr>
              <a:t>features used: meds, demographics, encounter diagnoses, patient encounters &amp; billing, lab results, micro results, notes, problem list, procedures, surgeries, vitals</a:t>
            </a:r>
            <a:endParaRPr lang="en-US" dirty="0"/>
          </a:p>
        </p:txBody>
      </p:sp>
      <p:sp>
        <p:nvSpPr>
          <p:cNvPr id="4" name="Slide Number Placeholder 3"/>
          <p:cNvSpPr>
            <a:spLocks noGrp="1"/>
          </p:cNvSpPr>
          <p:nvPr>
            <p:ph type="sldNum" sz="quarter" idx="5"/>
          </p:nvPr>
        </p:nvSpPr>
        <p:spPr/>
        <p:txBody>
          <a:bodyPr/>
          <a:lstStyle/>
          <a:p>
            <a:fld id="{8D554E83-8B8D-0C47-BB03-B00F4C339A93}" type="slidenum">
              <a:rPr lang="en-US" smtClean="0"/>
              <a:t>12</a:t>
            </a:fld>
            <a:endParaRPr lang="en-US"/>
          </a:p>
        </p:txBody>
      </p:sp>
    </p:spTree>
    <p:extLst>
      <p:ext uri="{BB962C8B-B14F-4D97-AF65-F5344CB8AC3E}">
        <p14:creationId xmlns:p14="http://schemas.microsoft.com/office/powerpoint/2010/main" val="7447548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035CCB4-DF4F-3F4C-BC9E-4633452ED3B9}" type="slidenum">
              <a:rPr lang="en-US" smtClean="0"/>
              <a:t>13</a:t>
            </a:fld>
            <a:endParaRPr lang="en-US"/>
          </a:p>
        </p:txBody>
      </p:sp>
    </p:spTree>
    <p:extLst>
      <p:ext uri="{BB962C8B-B14F-4D97-AF65-F5344CB8AC3E}">
        <p14:creationId xmlns:p14="http://schemas.microsoft.com/office/powerpoint/2010/main" val="7265910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Will reviewers have enough information to know if the patient has lost ability to compensate by increasing ventilation? Outward signs are nonspecific. What data is specific?</a:t>
            </a:r>
          </a:p>
        </p:txBody>
      </p:sp>
      <p:sp>
        <p:nvSpPr>
          <p:cNvPr id="4" name="Slide Number Placeholder 3"/>
          <p:cNvSpPr>
            <a:spLocks noGrp="1"/>
          </p:cNvSpPr>
          <p:nvPr>
            <p:ph type="sldNum" sz="quarter" idx="5"/>
          </p:nvPr>
        </p:nvSpPr>
        <p:spPr/>
        <p:txBody>
          <a:bodyPr/>
          <a:lstStyle/>
          <a:p>
            <a:fld id="{8D554E83-8B8D-0C47-BB03-B00F4C339A93}" type="slidenum">
              <a:rPr lang="en-US" smtClean="0"/>
              <a:t>14</a:t>
            </a:fld>
            <a:endParaRPr lang="en-US"/>
          </a:p>
        </p:txBody>
      </p:sp>
    </p:spTree>
    <p:extLst>
      <p:ext uri="{BB962C8B-B14F-4D97-AF65-F5344CB8AC3E}">
        <p14:creationId xmlns:p14="http://schemas.microsoft.com/office/powerpoint/2010/main" val="33274510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Pretest probability and bayes rule: </a:t>
            </a:r>
          </a:p>
          <a:p>
            <a:pPr marL="171450" indent="-171450">
              <a:buFont typeface="Arial" panose="020B0604020202020204" pitchFamily="34" charset="0"/>
              <a:buChar char="•"/>
            </a:pPr>
            <a:r>
              <a:rPr lang="en-US" dirty="0"/>
              <a:t>If you enrich the population by other features, you need a less powerful to test to reach a given level of certainty. So while an ABG of 45 confirms hypercapnia regardless of the clinical situation, someone who **ALMOST certainly has hypercapnia**, even just an elevated bicarbonate may be enough</a:t>
            </a:r>
          </a:p>
          <a:p>
            <a:pPr marL="171450" indent="-171450">
              <a:buFont typeface="Arial" panose="020B0604020202020204" pitchFamily="34" charset="0"/>
              <a:buChar char="•"/>
            </a:pPr>
            <a:r>
              <a:rPr lang="en-US" dirty="0"/>
              <a:t>This is the idea behind the age adjusted D-dimer</a:t>
            </a:r>
          </a:p>
        </p:txBody>
      </p:sp>
      <p:sp>
        <p:nvSpPr>
          <p:cNvPr id="4" name="Slide Number Placeholder 3"/>
          <p:cNvSpPr>
            <a:spLocks noGrp="1"/>
          </p:cNvSpPr>
          <p:nvPr>
            <p:ph type="sldNum" sz="quarter" idx="5"/>
          </p:nvPr>
        </p:nvSpPr>
        <p:spPr/>
        <p:txBody>
          <a:bodyPr/>
          <a:lstStyle/>
          <a:p>
            <a:fld id="{7035CCB4-DF4F-3F4C-BC9E-4633452ED3B9}" type="slidenum">
              <a:rPr lang="en-US" smtClean="0"/>
              <a:t>16</a:t>
            </a:fld>
            <a:endParaRPr lang="en-US"/>
          </a:p>
        </p:txBody>
      </p:sp>
    </p:spTree>
    <p:extLst>
      <p:ext uri="{BB962C8B-B14F-4D97-AF65-F5344CB8AC3E}">
        <p14:creationId xmlns:p14="http://schemas.microsoft.com/office/powerpoint/2010/main" val="17872078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a:t>
            </a:r>
            <a:r>
              <a:rPr lang="en-US" dirty="0" err="1"/>
              <a:t>github.com</a:t>
            </a:r>
            <a:r>
              <a:rPr lang="en-US" dirty="0"/>
              <a:t>/National-COVID-Cohort-Collaborative/</a:t>
            </a:r>
            <a:r>
              <a:rPr lang="en-US" dirty="0" err="1"/>
              <a:t>Phenotype_Data_Acquisition</a:t>
            </a:r>
            <a:r>
              <a:rPr lang="en-US" dirty="0"/>
              <a:t>/wiki/Latest-Phenotype</a:t>
            </a:r>
          </a:p>
          <a:p>
            <a:endParaRPr lang="en-US" dirty="0"/>
          </a:p>
          <a:p>
            <a:r>
              <a:rPr lang="en-US" b="1" dirty="0"/>
              <a:t>ONE</a:t>
            </a:r>
            <a:r>
              <a:rPr lang="en-US" dirty="0"/>
              <a:t> or more of the “Strong Positive” diagnosis codes from the ICD-10 or SNOMED tables (below)</a:t>
            </a:r>
          </a:p>
          <a:p>
            <a:r>
              <a:rPr lang="en-US" b="1" dirty="0"/>
              <a:t>OR</a:t>
            </a:r>
            <a:endParaRPr lang="en-US" dirty="0"/>
          </a:p>
          <a:p>
            <a:r>
              <a:rPr lang="en-US" b="1" dirty="0"/>
              <a:t>TWO</a:t>
            </a:r>
            <a:r>
              <a:rPr lang="en-US" dirty="0"/>
              <a:t> or more of the “Weak Positive” diagnosis codes from the ICD-10 or SNOMED tables (below) </a:t>
            </a:r>
            <a:r>
              <a:rPr lang="en-US" i="1" dirty="0"/>
              <a:t>during the same encounter or on the same date</a:t>
            </a:r>
            <a:r>
              <a:rPr lang="en-US" dirty="0"/>
              <a:t>, on or prior to 5/1/2020</a:t>
            </a:r>
          </a:p>
          <a:p>
            <a:endParaRPr lang="en-US" dirty="0"/>
          </a:p>
        </p:txBody>
      </p:sp>
      <p:sp>
        <p:nvSpPr>
          <p:cNvPr id="4" name="Slide Number Placeholder 3"/>
          <p:cNvSpPr>
            <a:spLocks noGrp="1"/>
          </p:cNvSpPr>
          <p:nvPr>
            <p:ph type="sldNum" sz="quarter" idx="5"/>
          </p:nvPr>
        </p:nvSpPr>
        <p:spPr/>
        <p:txBody>
          <a:bodyPr/>
          <a:lstStyle/>
          <a:p>
            <a:fld id="{8D554E83-8B8D-0C47-BB03-B00F4C339A93}" type="slidenum">
              <a:rPr lang="en-US" smtClean="0"/>
              <a:t>17</a:t>
            </a:fld>
            <a:endParaRPr lang="en-US"/>
          </a:p>
        </p:txBody>
      </p:sp>
    </p:spTree>
    <p:extLst>
      <p:ext uri="{BB962C8B-B14F-4D97-AF65-F5344CB8AC3E}">
        <p14:creationId xmlns:p14="http://schemas.microsoft.com/office/powerpoint/2010/main" val="30072425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E.g. does this work as well in this population?</a:t>
            </a:r>
          </a:p>
        </p:txBody>
      </p:sp>
      <p:sp>
        <p:nvSpPr>
          <p:cNvPr id="4" name="Slide Number Placeholder 3"/>
          <p:cNvSpPr>
            <a:spLocks noGrp="1"/>
          </p:cNvSpPr>
          <p:nvPr>
            <p:ph type="sldNum" sz="quarter" idx="5"/>
          </p:nvPr>
        </p:nvSpPr>
        <p:spPr/>
        <p:txBody>
          <a:bodyPr/>
          <a:lstStyle/>
          <a:p>
            <a:fld id="{8D554E83-8B8D-0C47-BB03-B00F4C339A93}" type="slidenum">
              <a:rPr lang="en-US" smtClean="0"/>
              <a:t>18</a:t>
            </a:fld>
            <a:endParaRPr lang="en-US"/>
          </a:p>
        </p:txBody>
      </p:sp>
    </p:spTree>
    <p:extLst>
      <p:ext uri="{BB962C8B-B14F-4D97-AF65-F5344CB8AC3E}">
        <p14:creationId xmlns:p14="http://schemas.microsoft.com/office/powerpoint/2010/main" val="33475496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2C4151-084C-68BD-C11E-FB047959973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AE738F8-003C-92C9-7252-BCE2DFB2B0D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1B5FFF7-3DA7-5667-4D80-0B3579122C1B}"/>
              </a:ext>
            </a:extLst>
          </p:cNvPr>
          <p:cNvSpPr>
            <a:spLocks noGrp="1"/>
          </p:cNvSpPr>
          <p:nvPr>
            <p:ph type="dt" sz="half" idx="10"/>
          </p:nvPr>
        </p:nvSpPr>
        <p:spPr/>
        <p:txBody>
          <a:bodyPr/>
          <a:lstStyle/>
          <a:p>
            <a:fld id="{6FC2A766-4BE4-ED48-B149-5BFB197A08BB}" type="datetimeFigureOut">
              <a:rPr lang="en-US" smtClean="0"/>
              <a:t>7/29/22</a:t>
            </a:fld>
            <a:endParaRPr lang="en-US"/>
          </a:p>
        </p:txBody>
      </p:sp>
      <p:sp>
        <p:nvSpPr>
          <p:cNvPr id="5" name="Footer Placeholder 4">
            <a:extLst>
              <a:ext uri="{FF2B5EF4-FFF2-40B4-BE49-F238E27FC236}">
                <a16:creationId xmlns:a16="http://schemas.microsoft.com/office/drawing/2014/main" id="{B549D25A-FC5B-1861-947D-E976B4B4B0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C6C4AA-182E-3857-1B3E-02AB27592AE9}"/>
              </a:ext>
            </a:extLst>
          </p:cNvPr>
          <p:cNvSpPr>
            <a:spLocks noGrp="1"/>
          </p:cNvSpPr>
          <p:nvPr>
            <p:ph type="sldNum" sz="quarter" idx="12"/>
          </p:nvPr>
        </p:nvSpPr>
        <p:spPr/>
        <p:txBody>
          <a:bodyPr/>
          <a:lstStyle/>
          <a:p>
            <a:fld id="{B75282CD-C880-0446-AF9C-4369FBA9798A}" type="slidenum">
              <a:rPr lang="en-US" smtClean="0"/>
              <a:t>‹#›</a:t>
            </a:fld>
            <a:endParaRPr lang="en-US"/>
          </a:p>
        </p:txBody>
      </p:sp>
    </p:spTree>
    <p:extLst>
      <p:ext uri="{BB962C8B-B14F-4D97-AF65-F5344CB8AC3E}">
        <p14:creationId xmlns:p14="http://schemas.microsoft.com/office/powerpoint/2010/main" val="358452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4AEDC6-BB98-D246-0437-D8D104A6991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EF2A23D-D8AE-644D-D068-FDB55D25681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8E8D06-E04E-2EA1-B4F2-472274C51850}"/>
              </a:ext>
            </a:extLst>
          </p:cNvPr>
          <p:cNvSpPr>
            <a:spLocks noGrp="1"/>
          </p:cNvSpPr>
          <p:nvPr>
            <p:ph type="dt" sz="half" idx="10"/>
          </p:nvPr>
        </p:nvSpPr>
        <p:spPr/>
        <p:txBody>
          <a:bodyPr/>
          <a:lstStyle/>
          <a:p>
            <a:fld id="{6FC2A766-4BE4-ED48-B149-5BFB197A08BB}" type="datetimeFigureOut">
              <a:rPr lang="en-US" smtClean="0"/>
              <a:t>7/29/22</a:t>
            </a:fld>
            <a:endParaRPr lang="en-US"/>
          </a:p>
        </p:txBody>
      </p:sp>
      <p:sp>
        <p:nvSpPr>
          <p:cNvPr id="5" name="Footer Placeholder 4">
            <a:extLst>
              <a:ext uri="{FF2B5EF4-FFF2-40B4-BE49-F238E27FC236}">
                <a16:creationId xmlns:a16="http://schemas.microsoft.com/office/drawing/2014/main" id="{16ECFD77-4EDF-53FB-564C-3C6A8726E7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5E5B8F-8D64-6A86-691C-3D3C4326850E}"/>
              </a:ext>
            </a:extLst>
          </p:cNvPr>
          <p:cNvSpPr>
            <a:spLocks noGrp="1"/>
          </p:cNvSpPr>
          <p:nvPr>
            <p:ph type="sldNum" sz="quarter" idx="12"/>
          </p:nvPr>
        </p:nvSpPr>
        <p:spPr/>
        <p:txBody>
          <a:bodyPr/>
          <a:lstStyle/>
          <a:p>
            <a:fld id="{B75282CD-C880-0446-AF9C-4369FBA9798A}" type="slidenum">
              <a:rPr lang="en-US" smtClean="0"/>
              <a:t>‹#›</a:t>
            </a:fld>
            <a:endParaRPr lang="en-US"/>
          </a:p>
        </p:txBody>
      </p:sp>
    </p:spTree>
    <p:extLst>
      <p:ext uri="{BB962C8B-B14F-4D97-AF65-F5344CB8AC3E}">
        <p14:creationId xmlns:p14="http://schemas.microsoft.com/office/powerpoint/2010/main" val="3952673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C22174D-9B41-44FE-C9FB-096868DCA02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168C010-4E07-17A5-1D9D-117A03AFC41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BA2027-17AF-2130-2CC4-C33460FDFFE0}"/>
              </a:ext>
            </a:extLst>
          </p:cNvPr>
          <p:cNvSpPr>
            <a:spLocks noGrp="1"/>
          </p:cNvSpPr>
          <p:nvPr>
            <p:ph type="dt" sz="half" idx="10"/>
          </p:nvPr>
        </p:nvSpPr>
        <p:spPr/>
        <p:txBody>
          <a:bodyPr/>
          <a:lstStyle/>
          <a:p>
            <a:fld id="{6FC2A766-4BE4-ED48-B149-5BFB197A08BB}" type="datetimeFigureOut">
              <a:rPr lang="en-US" smtClean="0"/>
              <a:t>7/29/22</a:t>
            </a:fld>
            <a:endParaRPr lang="en-US"/>
          </a:p>
        </p:txBody>
      </p:sp>
      <p:sp>
        <p:nvSpPr>
          <p:cNvPr id="5" name="Footer Placeholder 4">
            <a:extLst>
              <a:ext uri="{FF2B5EF4-FFF2-40B4-BE49-F238E27FC236}">
                <a16:creationId xmlns:a16="http://schemas.microsoft.com/office/drawing/2014/main" id="{B732E505-0241-38B6-047B-B44199CFFA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72C85F-C4F9-0BF2-8DE0-846923AECB2E}"/>
              </a:ext>
            </a:extLst>
          </p:cNvPr>
          <p:cNvSpPr>
            <a:spLocks noGrp="1"/>
          </p:cNvSpPr>
          <p:nvPr>
            <p:ph type="sldNum" sz="quarter" idx="12"/>
          </p:nvPr>
        </p:nvSpPr>
        <p:spPr/>
        <p:txBody>
          <a:bodyPr/>
          <a:lstStyle/>
          <a:p>
            <a:fld id="{B75282CD-C880-0446-AF9C-4369FBA9798A}" type="slidenum">
              <a:rPr lang="en-US" smtClean="0"/>
              <a:t>‹#›</a:t>
            </a:fld>
            <a:endParaRPr lang="en-US"/>
          </a:p>
        </p:txBody>
      </p:sp>
    </p:spTree>
    <p:extLst>
      <p:ext uri="{BB962C8B-B14F-4D97-AF65-F5344CB8AC3E}">
        <p14:creationId xmlns:p14="http://schemas.microsoft.com/office/powerpoint/2010/main" val="41808736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57F0A9-7E24-1184-B190-0EFDEA3B11B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17DB8EB-4AE4-85A4-103A-319BDDDD637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7C6DF1-B007-69CF-1D93-12BDA6CDE8E1}"/>
              </a:ext>
            </a:extLst>
          </p:cNvPr>
          <p:cNvSpPr>
            <a:spLocks noGrp="1"/>
          </p:cNvSpPr>
          <p:nvPr>
            <p:ph type="dt" sz="half" idx="10"/>
          </p:nvPr>
        </p:nvSpPr>
        <p:spPr/>
        <p:txBody>
          <a:bodyPr/>
          <a:lstStyle/>
          <a:p>
            <a:fld id="{6FC2A766-4BE4-ED48-B149-5BFB197A08BB}" type="datetimeFigureOut">
              <a:rPr lang="en-US" smtClean="0"/>
              <a:t>7/29/22</a:t>
            </a:fld>
            <a:endParaRPr lang="en-US"/>
          </a:p>
        </p:txBody>
      </p:sp>
      <p:sp>
        <p:nvSpPr>
          <p:cNvPr id="5" name="Footer Placeholder 4">
            <a:extLst>
              <a:ext uri="{FF2B5EF4-FFF2-40B4-BE49-F238E27FC236}">
                <a16:creationId xmlns:a16="http://schemas.microsoft.com/office/drawing/2014/main" id="{69D1390E-28B5-0994-3AE4-EBCFDA56F9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961291-EEB0-4980-D214-689543DD4EEB}"/>
              </a:ext>
            </a:extLst>
          </p:cNvPr>
          <p:cNvSpPr>
            <a:spLocks noGrp="1"/>
          </p:cNvSpPr>
          <p:nvPr>
            <p:ph type="sldNum" sz="quarter" idx="12"/>
          </p:nvPr>
        </p:nvSpPr>
        <p:spPr/>
        <p:txBody>
          <a:bodyPr/>
          <a:lstStyle/>
          <a:p>
            <a:fld id="{B75282CD-C880-0446-AF9C-4369FBA9798A}" type="slidenum">
              <a:rPr lang="en-US" smtClean="0"/>
              <a:t>‹#›</a:t>
            </a:fld>
            <a:endParaRPr lang="en-US"/>
          </a:p>
        </p:txBody>
      </p:sp>
    </p:spTree>
    <p:extLst>
      <p:ext uri="{BB962C8B-B14F-4D97-AF65-F5344CB8AC3E}">
        <p14:creationId xmlns:p14="http://schemas.microsoft.com/office/powerpoint/2010/main" val="362329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D28258-1AE8-152C-6D07-B85769CB0A9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6338797-3DA9-0970-0C06-B9D879FA34C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53CAFAC-E8EA-A3BF-EA4D-15E611A40CF9}"/>
              </a:ext>
            </a:extLst>
          </p:cNvPr>
          <p:cNvSpPr>
            <a:spLocks noGrp="1"/>
          </p:cNvSpPr>
          <p:nvPr>
            <p:ph type="dt" sz="half" idx="10"/>
          </p:nvPr>
        </p:nvSpPr>
        <p:spPr/>
        <p:txBody>
          <a:bodyPr/>
          <a:lstStyle/>
          <a:p>
            <a:fld id="{6FC2A766-4BE4-ED48-B149-5BFB197A08BB}" type="datetimeFigureOut">
              <a:rPr lang="en-US" smtClean="0"/>
              <a:t>7/29/22</a:t>
            </a:fld>
            <a:endParaRPr lang="en-US"/>
          </a:p>
        </p:txBody>
      </p:sp>
      <p:sp>
        <p:nvSpPr>
          <p:cNvPr id="5" name="Footer Placeholder 4">
            <a:extLst>
              <a:ext uri="{FF2B5EF4-FFF2-40B4-BE49-F238E27FC236}">
                <a16:creationId xmlns:a16="http://schemas.microsoft.com/office/drawing/2014/main" id="{294F31C3-B913-81BC-2B4F-8F4FE39390E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3B2FBE-8C27-1B6F-7C89-328CF82F1876}"/>
              </a:ext>
            </a:extLst>
          </p:cNvPr>
          <p:cNvSpPr>
            <a:spLocks noGrp="1"/>
          </p:cNvSpPr>
          <p:nvPr>
            <p:ph type="sldNum" sz="quarter" idx="12"/>
          </p:nvPr>
        </p:nvSpPr>
        <p:spPr/>
        <p:txBody>
          <a:bodyPr/>
          <a:lstStyle/>
          <a:p>
            <a:fld id="{B75282CD-C880-0446-AF9C-4369FBA9798A}" type="slidenum">
              <a:rPr lang="en-US" smtClean="0"/>
              <a:t>‹#›</a:t>
            </a:fld>
            <a:endParaRPr lang="en-US"/>
          </a:p>
        </p:txBody>
      </p:sp>
    </p:spTree>
    <p:extLst>
      <p:ext uri="{BB962C8B-B14F-4D97-AF65-F5344CB8AC3E}">
        <p14:creationId xmlns:p14="http://schemas.microsoft.com/office/powerpoint/2010/main" val="29747282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54796D-758E-AE5F-6B27-A02E0CD7B40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1CB79DB-B037-77E1-2436-65AC2562BCB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121BAF5-EFBE-6B29-4206-E050E1097F9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93511EA-5CBB-BEE9-709A-183D88AAD2FE}"/>
              </a:ext>
            </a:extLst>
          </p:cNvPr>
          <p:cNvSpPr>
            <a:spLocks noGrp="1"/>
          </p:cNvSpPr>
          <p:nvPr>
            <p:ph type="dt" sz="half" idx="10"/>
          </p:nvPr>
        </p:nvSpPr>
        <p:spPr/>
        <p:txBody>
          <a:bodyPr/>
          <a:lstStyle/>
          <a:p>
            <a:fld id="{6FC2A766-4BE4-ED48-B149-5BFB197A08BB}" type="datetimeFigureOut">
              <a:rPr lang="en-US" smtClean="0"/>
              <a:t>7/29/22</a:t>
            </a:fld>
            <a:endParaRPr lang="en-US"/>
          </a:p>
        </p:txBody>
      </p:sp>
      <p:sp>
        <p:nvSpPr>
          <p:cNvPr id="6" name="Footer Placeholder 5">
            <a:extLst>
              <a:ext uri="{FF2B5EF4-FFF2-40B4-BE49-F238E27FC236}">
                <a16:creationId xmlns:a16="http://schemas.microsoft.com/office/drawing/2014/main" id="{7724434D-EB6E-36FD-264A-53B55C5C567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32224CD-577F-4D15-D1FD-5B40A9370A74}"/>
              </a:ext>
            </a:extLst>
          </p:cNvPr>
          <p:cNvSpPr>
            <a:spLocks noGrp="1"/>
          </p:cNvSpPr>
          <p:nvPr>
            <p:ph type="sldNum" sz="quarter" idx="12"/>
          </p:nvPr>
        </p:nvSpPr>
        <p:spPr/>
        <p:txBody>
          <a:bodyPr/>
          <a:lstStyle/>
          <a:p>
            <a:fld id="{B75282CD-C880-0446-AF9C-4369FBA9798A}" type="slidenum">
              <a:rPr lang="en-US" smtClean="0"/>
              <a:t>‹#›</a:t>
            </a:fld>
            <a:endParaRPr lang="en-US"/>
          </a:p>
        </p:txBody>
      </p:sp>
    </p:spTree>
    <p:extLst>
      <p:ext uri="{BB962C8B-B14F-4D97-AF65-F5344CB8AC3E}">
        <p14:creationId xmlns:p14="http://schemas.microsoft.com/office/powerpoint/2010/main" val="22235310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A3EEF-E7BA-8D3E-6E05-2CB7C40302E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987F6FB-92E7-5D1E-C768-244427DAED5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8FEC5A5-3B85-C2B0-E90D-549566156BD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EF83432-8165-3D96-423D-E9AD88C4454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18E4651-87E2-B7F1-EE0D-CBA3C52FB34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4ED46B6-D149-4F29-3013-72A5B6157107}"/>
              </a:ext>
            </a:extLst>
          </p:cNvPr>
          <p:cNvSpPr>
            <a:spLocks noGrp="1"/>
          </p:cNvSpPr>
          <p:nvPr>
            <p:ph type="dt" sz="half" idx="10"/>
          </p:nvPr>
        </p:nvSpPr>
        <p:spPr/>
        <p:txBody>
          <a:bodyPr/>
          <a:lstStyle/>
          <a:p>
            <a:fld id="{6FC2A766-4BE4-ED48-B149-5BFB197A08BB}" type="datetimeFigureOut">
              <a:rPr lang="en-US" smtClean="0"/>
              <a:t>7/29/22</a:t>
            </a:fld>
            <a:endParaRPr lang="en-US"/>
          </a:p>
        </p:txBody>
      </p:sp>
      <p:sp>
        <p:nvSpPr>
          <p:cNvPr id="8" name="Footer Placeholder 7">
            <a:extLst>
              <a:ext uri="{FF2B5EF4-FFF2-40B4-BE49-F238E27FC236}">
                <a16:creationId xmlns:a16="http://schemas.microsoft.com/office/drawing/2014/main" id="{59EA32DA-1D25-2196-F93A-5FE221207CD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B7EDE6C-76E5-A088-3F8F-E98D3CF8E150}"/>
              </a:ext>
            </a:extLst>
          </p:cNvPr>
          <p:cNvSpPr>
            <a:spLocks noGrp="1"/>
          </p:cNvSpPr>
          <p:nvPr>
            <p:ph type="sldNum" sz="quarter" idx="12"/>
          </p:nvPr>
        </p:nvSpPr>
        <p:spPr/>
        <p:txBody>
          <a:bodyPr/>
          <a:lstStyle/>
          <a:p>
            <a:fld id="{B75282CD-C880-0446-AF9C-4369FBA9798A}" type="slidenum">
              <a:rPr lang="en-US" smtClean="0"/>
              <a:t>‹#›</a:t>
            </a:fld>
            <a:endParaRPr lang="en-US"/>
          </a:p>
        </p:txBody>
      </p:sp>
    </p:spTree>
    <p:extLst>
      <p:ext uri="{BB962C8B-B14F-4D97-AF65-F5344CB8AC3E}">
        <p14:creationId xmlns:p14="http://schemas.microsoft.com/office/powerpoint/2010/main" val="20511390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A3370-BC21-A0E6-1B24-F555F3D5508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218121E-4724-8FFD-E6D9-8882026ADED2}"/>
              </a:ext>
            </a:extLst>
          </p:cNvPr>
          <p:cNvSpPr>
            <a:spLocks noGrp="1"/>
          </p:cNvSpPr>
          <p:nvPr>
            <p:ph type="dt" sz="half" idx="10"/>
          </p:nvPr>
        </p:nvSpPr>
        <p:spPr/>
        <p:txBody>
          <a:bodyPr/>
          <a:lstStyle/>
          <a:p>
            <a:fld id="{6FC2A766-4BE4-ED48-B149-5BFB197A08BB}" type="datetimeFigureOut">
              <a:rPr lang="en-US" smtClean="0"/>
              <a:t>7/29/22</a:t>
            </a:fld>
            <a:endParaRPr lang="en-US"/>
          </a:p>
        </p:txBody>
      </p:sp>
      <p:sp>
        <p:nvSpPr>
          <p:cNvPr id="4" name="Footer Placeholder 3">
            <a:extLst>
              <a:ext uri="{FF2B5EF4-FFF2-40B4-BE49-F238E27FC236}">
                <a16:creationId xmlns:a16="http://schemas.microsoft.com/office/drawing/2014/main" id="{85C96079-ED8A-A10D-D56F-7BAFE46EA3C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6E863C8-58CF-DFEF-AC2C-AB7BBC8E90E0}"/>
              </a:ext>
            </a:extLst>
          </p:cNvPr>
          <p:cNvSpPr>
            <a:spLocks noGrp="1"/>
          </p:cNvSpPr>
          <p:nvPr>
            <p:ph type="sldNum" sz="quarter" idx="12"/>
          </p:nvPr>
        </p:nvSpPr>
        <p:spPr/>
        <p:txBody>
          <a:bodyPr/>
          <a:lstStyle/>
          <a:p>
            <a:fld id="{B75282CD-C880-0446-AF9C-4369FBA9798A}" type="slidenum">
              <a:rPr lang="en-US" smtClean="0"/>
              <a:t>‹#›</a:t>
            </a:fld>
            <a:endParaRPr lang="en-US"/>
          </a:p>
        </p:txBody>
      </p:sp>
    </p:spTree>
    <p:extLst>
      <p:ext uri="{BB962C8B-B14F-4D97-AF65-F5344CB8AC3E}">
        <p14:creationId xmlns:p14="http://schemas.microsoft.com/office/powerpoint/2010/main" val="2532752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0EA672E-07B7-E135-8D5F-33F124604E1E}"/>
              </a:ext>
            </a:extLst>
          </p:cNvPr>
          <p:cNvSpPr>
            <a:spLocks noGrp="1"/>
          </p:cNvSpPr>
          <p:nvPr>
            <p:ph type="dt" sz="half" idx="10"/>
          </p:nvPr>
        </p:nvSpPr>
        <p:spPr/>
        <p:txBody>
          <a:bodyPr/>
          <a:lstStyle/>
          <a:p>
            <a:fld id="{6FC2A766-4BE4-ED48-B149-5BFB197A08BB}" type="datetimeFigureOut">
              <a:rPr lang="en-US" smtClean="0"/>
              <a:t>7/29/22</a:t>
            </a:fld>
            <a:endParaRPr lang="en-US"/>
          </a:p>
        </p:txBody>
      </p:sp>
      <p:sp>
        <p:nvSpPr>
          <p:cNvPr id="3" name="Footer Placeholder 2">
            <a:extLst>
              <a:ext uri="{FF2B5EF4-FFF2-40B4-BE49-F238E27FC236}">
                <a16:creationId xmlns:a16="http://schemas.microsoft.com/office/drawing/2014/main" id="{F0D7AFF8-AFC4-4E16-E0E7-BF871B5422E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DCDE0B8-370E-06F4-9012-0670861F600E}"/>
              </a:ext>
            </a:extLst>
          </p:cNvPr>
          <p:cNvSpPr>
            <a:spLocks noGrp="1"/>
          </p:cNvSpPr>
          <p:nvPr>
            <p:ph type="sldNum" sz="quarter" idx="12"/>
          </p:nvPr>
        </p:nvSpPr>
        <p:spPr/>
        <p:txBody>
          <a:bodyPr/>
          <a:lstStyle/>
          <a:p>
            <a:fld id="{B75282CD-C880-0446-AF9C-4369FBA9798A}" type="slidenum">
              <a:rPr lang="en-US" smtClean="0"/>
              <a:t>‹#›</a:t>
            </a:fld>
            <a:endParaRPr lang="en-US"/>
          </a:p>
        </p:txBody>
      </p:sp>
    </p:spTree>
    <p:extLst>
      <p:ext uri="{BB962C8B-B14F-4D97-AF65-F5344CB8AC3E}">
        <p14:creationId xmlns:p14="http://schemas.microsoft.com/office/powerpoint/2010/main" val="1778410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C9A116-168A-AC95-46B2-6FA1BE3962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4E05FB3-A1E6-882C-42B0-547BE0F80F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4769620-6C1B-1516-B40E-9CAEF345CD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D5B5B5B-0DA7-1C6B-B88C-45137C668E22}"/>
              </a:ext>
            </a:extLst>
          </p:cNvPr>
          <p:cNvSpPr>
            <a:spLocks noGrp="1"/>
          </p:cNvSpPr>
          <p:nvPr>
            <p:ph type="dt" sz="half" idx="10"/>
          </p:nvPr>
        </p:nvSpPr>
        <p:spPr/>
        <p:txBody>
          <a:bodyPr/>
          <a:lstStyle/>
          <a:p>
            <a:fld id="{6FC2A766-4BE4-ED48-B149-5BFB197A08BB}" type="datetimeFigureOut">
              <a:rPr lang="en-US" smtClean="0"/>
              <a:t>7/29/22</a:t>
            </a:fld>
            <a:endParaRPr lang="en-US"/>
          </a:p>
        </p:txBody>
      </p:sp>
      <p:sp>
        <p:nvSpPr>
          <p:cNvPr id="6" name="Footer Placeholder 5">
            <a:extLst>
              <a:ext uri="{FF2B5EF4-FFF2-40B4-BE49-F238E27FC236}">
                <a16:creationId xmlns:a16="http://schemas.microsoft.com/office/drawing/2014/main" id="{B1240C82-4048-D437-155C-273AD18FA59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A3E638-8BF1-2419-0C90-954F695BB871}"/>
              </a:ext>
            </a:extLst>
          </p:cNvPr>
          <p:cNvSpPr>
            <a:spLocks noGrp="1"/>
          </p:cNvSpPr>
          <p:nvPr>
            <p:ph type="sldNum" sz="quarter" idx="12"/>
          </p:nvPr>
        </p:nvSpPr>
        <p:spPr/>
        <p:txBody>
          <a:bodyPr/>
          <a:lstStyle/>
          <a:p>
            <a:fld id="{B75282CD-C880-0446-AF9C-4369FBA9798A}" type="slidenum">
              <a:rPr lang="en-US" smtClean="0"/>
              <a:t>‹#›</a:t>
            </a:fld>
            <a:endParaRPr lang="en-US"/>
          </a:p>
        </p:txBody>
      </p:sp>
    </p:spTree>
    <p:extLst>
      <p:ext uri="{BB962C8B-B14F-4D97-AF65-F5344CB8AC3E}">
        <p14:creationId xmlns:p14="http://schemas.microsoft.com/office/powerpoint/2010/main" val="42755711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D15FC3-8F3C-BF0D-5F52-3C5A3CE1F81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B2E059C-04E7-E127-5217-16B20484C38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B274B3-3BCC-FA6E-508A-7534CB4F56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5F780DD-1D05-787B-25E4-EB472D7F34BC}"/>
              </a:ext>
            </a:extLst>
          </p:cNvPr>
          <p:cNvSpPr>
            <a:spLocks noGrp="1"/>
          </p:cNvSpPr>
          <p:nvPr>
            <p:ph type="dt" sz="half" idx="10"/>
          </p:nvPr>
        </p:nvSpPr>
        <p:spPr/>
        <p:txBody>
          <a:bodyPr/>
          <a:lstStyle/>
          <a:p>
            <a:fld id="{6FC2A766-4BE4-ED48-B149-5BFB197A08BB}" type="datetimeFigureOut">
              <a:rPr lang="en-US" smtClean="0"/>
              <a:t>7/29/22</a:t>
            </a:fld>
            <a:endParaRPr lang="en-US"/>
          </a:p>
        </p:txBody>
      </p:sp>
      <p:sp>
        <p:nvSpPr>
          <p:cNvPr id="6" name="Footer Placeholder 5">
            <a:extLst>
              <a:ext uri="{FF2B5EF4-FFF2-40B4-BE49-F238E27FC236}">
                <a16:creationId xmlns:a16="http://schemas.microsoft.com/office/drawing/2014/main" id="{01C76375-16D8-8B5D-3D3E-D202E29EF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D9897BC-594A-5496-4594-16423CFDE294}"/>
              </a:ext>
            </a:extLst>
          </p:cNvPr>
          <p:cNvSpPr>
            <a:spLocks noGrp="1"/>
          </p:cNvSpPr>
          <p:nvPr>
            <p:ph type="sldNum" sz="quarter" idx="12"/>
          </p:nvPr>
        </p:nvSpPr>
        <p:spPr/>
        <p:txBody>
          <a:bodyPr/>
          <a:lstStyle/>
          <a:p>
            <a:fld id="{B75282CD-C880-0446-AF9C-4369FBA9798A}" type="slidenum">
              <a:rPr lang="en-US" smtClean="0"/>
              <a:t>‹#›</a:t>
            </a:fld>
            <a:endParaRPr lang="en-US"/>
          </a:p>
        </p:txBody>
      </p:sp>
    </p:spTree>
    <p:extLst>
      <p:ext uri="{BB962C8B-B14F-4D97-AF65-F5344CB8AC3E}">
        <p14:creationId xmlns:p14="http://schemas.microsoft.com/office/powerpoint/2010/main" val="4313916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2D79472-B21D-65CE-5270-B14A5026628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D9B8F23-AD41-B177-E986-94BFE043C71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BF94E1-470D-B901-3AE6-1360758E78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C2A766-4BE4-ED48-B149-5BFB197A08BB}" type="datetimeFigureOut">
              <a:rPr lang="en-US" smtClean="0"/>
              <a:t>7/29/22</a:t>
            </a:fld>
            <a:endParaRPr lang="en-US"/>
          </a:p>
        </p:txBody>
      </p:sp>
      <p:sp>
        <p:nvSpPr>
          <p:cNvPr id="5" name="Footer Placeholder 4">
            <a:extLst>
              <a:ext uri="{FF2B5EF4-FFF2-40B4-BE49-F238E27FC236}">
                <a16:creationId xmlns:a16="http://schemas.microsoft.com/office/drawing/2014/main" id="{A4C11780-9333-B4DF-5244-FA61F0C692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3D73D21-8766-AEC1-B181-C0C091F42BE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5282CD-C880-0446-AF9C-4369FBA9798A}" type="slidenum">
              <a:rPr lang="en-US" smtClean="0"/>
              <a:t>‹#›</a:t>
            </a:fld>
            <a:endParaRPr lang="en-US"/>
          </a:p>
        </p:txBody>
      </p:sp>
    </p:spTree>
    <p:extLst>
      <p:ext uri="{BB962C8B-B14F-4D97-AF65-F5344CB8AC3E}">
        <p14:creationId xmlns:p14="http://schemas.microsoft.com/office/powerpoint/2010/main" val="19034381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riskcalc.org/pmsamplesize/" TargetMode="External"/><Relationship Id="rId2" Type="http://schemas.openxmlformats.org/officeDocument/2006/relationships/hyperlink" Target="https://www.bmj.com/content/368/bmj.m441" TargetMode="External"/><Relationship Id="rId1" Type="http://schemas.openxmlformats.org/officeDocument/2006/relationships/slideLayout" Target="../slideLayouts/slideLayout2.xml"/><Relationship Id="rId5" Type="http://schemas.openxmlformats.org/officeDocument/2006/relationships/image" Target="../media/image3.emf"/><Relationship Id="rId4" Type="http://schemas.openxmlformats.org/officeDocument/2006/relationships/oleObject" Target="../embeddings/oleObject1.bin"/></Relationships>
</file>

<file path=ppt/slides/_rels/slide11.xml.rels><?xml version="1.0" encoding="UTF-8" standalone="yes"?>
<Relationships xmlns="http://schemas.openxmlformats.org/package/2006/relationships"><Relationship Id="rId2" Type="http://schemas.openxmlformats.org/officeDocument/2006/relationships/hyperlink" Target="https://doi.org/10.1371/journal.pone.0235574"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atsjournals.org/doi/10.1513/AnnalsATS.202002-141ED#_i8"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3.xml.rels><?xml version="1.0" encoding="UTF-8" standalone="yes"?>
<Relationships xmlns="http://schemas.openxmlformats.org/package/2006/relationships"><Relationship Id="rId3" Type="http://schemas.openxmlformats.org/officeDocument/2006/relationships/hyperlink" Target="https://www.nature.com/articles/s41591-022-01843-x#Fig1"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14D67A-4545-33AC-18B1-2FE6A36115E9}"/>
              </a:ext>
            </a:extLst>
          </p:cNvPr>
          <p:cNvSpPr>
            <a:spLocks noGrp="1"/>
          </p:cNvSpPr>
          <p:nvPr>
            <p:ph type="ctrTitle"/>
          </p:nvPr>
        </p:nvSpPr>
        <p:spPr/>
        <p:txBody>
          <a:bodyPr/>
          <a:lstStyle/>
          <a:p>
            <a:r>
              <a:rPr lang="en-US" dirty="0"/>
              <a:t>Hypercapnic RF Computable Phenotype Study Design</a:t>
            </a:r>
          </a:p>
        </p:txBody>
      </p:sp>
      <p:sp>
        <p:nvSpPr>
          <p:cNvPr id="3" name="Subtitle 2">
            <a:extLst>
              <a:ext uri="{FF2B5EF4-FFF2-40B4-BE49-F238E27FC236}">
                <a16:creationId xmlns:a16="http://schemas.microsoft.com/office/drawing/2014/main" id="{0120AFBB-D775-2FF1-1886-EC5B12A2F48A}"/>
              </a:ext>
            </a:extLst>
          </p:cNvPr>
          <p:cNvSpPr>
            <a:spLocks noGrp="1"/>
          </p:cNvSpPr>
          <p:nvPr>
            <p:ph type="subTitle" idx="1"/>
          </p:nvPr>
        </p:nvSpPr>
        <p:spPr/>
        <p:txBody>
          <a:bodyPr/>
          <a:lstStyle/>
          <a:p>
            <a:r>
              <a:rPr lang="en-US" dirty="0"/>
              <a:t>June 27 2022</a:t>
            </a:r>
          </a:p>
        </p:txBody>
      </p:sp>
    </p:spTree>
    <p:extLst>
      <p:ext uri="{BB962C8B-B14F-4D97-AF65-F5344CB8AC3E}">
        <p14:creationId xmlns:p14="http://schemas.microsoft.com/office/powerpoint/2010/main" val="30787460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67CE7B-6E30-96DE-EE47-32336341D1B2}"/>
              </a:ext>
            </a:extLst>
          </p:cNvPr>
          <p:cNvSpPr>
            <a:spLocks noGrp="1"/>
          </p:cNvSpPr>
          <p:nvPr>
            <p:ph type="title"/>
          </p:nvPr>
        </p:nvSpPr>
        <p:spPr/>
        <p:txBody>
          <a:bodyPr/>
          <a:lstStyle/>
          <a:p>
            <a:r>
              <a:rPr lang="en-US" dirty="0"/>
              <a:t>Issues with generating the enriched sample</a:t>
            </a:r>
          </a:p>
        </p:txBody>
      </p:sp>
      <p:sp>
        <p:nvSpPr>
          <p:cNvPr id="3" name="Content Placeholder 2">
            <a:extLst>
              <a:ext uri="{FF2B5EF4-FFF2-40B4-BE49-F238E27FC236}">
                <a16:creationId xmlns:a16="http://schemas.microsoft.com/office/drawing/2014/main" id="{B354B48F-64A6-05B4-334F-E568B68B5CC7}"/>
              </a:ext>
            </a:extLst>
          </p:cNvPr>
          <p:cNvSpPr>
            <a:spLocks noGrp="1"/>
          </p:cNvSpPr>
          <p:nvPr>
            <p:ph idx="1"/>
          </p:nvPr>
        </p:nvSpPr>
        <p:spPr/>
        <p:txBody>
          <a:bodyPr/>
          <a:lstStyle/>
          <a:p>
            <a:r>
              <a:rPr lang="en-US" dirty="0"/>
              <a:t>Are we going to introduce selection/collider biases?</a:t>
            </a:r>
          </a:p>
          <a:p>
            <a:r>
              <a:rPr lang="en-US" dirty="0"/>
              <a:t>What is an optimal balance of +</a:t>
            </a:r>
            <a:r>
              <a:rPr lang="en-US" dirty="0" err="1"/>
              <a:t>Hypercap</a:t>
            </a:r>
            <a:r>
              <a:rPr lang="en-US" dirty="0"/>
              <a:t> RF to -</a:t>
            </a:r>
            <a:r>
              <a:rPr lang="en-US" dirty="0" err="1"/>
              <a:t>Hypercap</a:t>
            </a:r>
            <a:r>
              <a:rPr lang="en-US" dirty="0"/>
              <a:t> RF? </a:t>
            </a:r>
          </a:p>
          <a:p>
            <a:pPr lvl="1"/>
            <a:r>
              <a:rPr lang="en-US" dirty="0"/>
              <a:t>Is the literature on power calculations around predictive modeling the right literature? E.g. </a:t>
            </a:r>
            <a:r>
              <a:rPr lang="en-US" dirty="0">
                <a:hlinkClick r:id="rId2"/>
              </a:rPr>
              <a:t>https://www.bmj.com/content/368/bmj.m441</a:t>
            </a:r>
            <a:endParaRPr lang="en-US" dirty="0"/>
          </a:p>
          <a:p>
            <a:pPr lvl="2"/>
            <a:r>
              <a:rPr lang="en-US" dirty="0"/>
              <a:t>Computable phenotype = simple prediction model (with binary criteria)?</a:t>
            </a:r>
          </a:p>
          <a:p>
            <a:pPr lvl="2"/>
            <a:r>
              <a:rPr lang="en-US" dirty="0"/>
              <a:t>Stata, R “</a:t>
            </a:r>
            <a:r>
              <a:rPr lang="en-US" dirty="0" err="1"/>
              <a:t>pmsamplesize</a:t>
            </a:r>
            <a:r>
              <a:rPr lang="en-US" dirty="0"/>
              <a:t>”; </a:t>
            </a:r>
            <a:r>
              <a:rPr lang="en-US" dirty="0">
                <a:hlinkClick r:id="rId3"/>
              </a:rPr>
              <a:t>https://riskcalc.org/pmsamplesize/</a:t>
            </a:r>
            <a:endParaRPr lang="en-US" dirty="0"/>
          </a:p>
          <a:p>
            <a:pPr lvl="2"/>
            <a:endParaRPr lang="en-US" dirty="0"/>
          </a:p>
          <a:p>
            <a:pPr lvl="2"/>
            <a:r>
              <a:rPr lang="en-US" altLang="en-US" b="1" dirty="0">
                <a:latin typeface="Calibri" panose="020F0502020204030204" pitchFamily="34" charset="0"/>
                <a:ea typeface="Calibri" panose="020F0502020204030204" pitchFamily="34" charset="0"/>
                <a:cs typeface="Times New Roman" panose="02020603050405020304" pitchFamily="18" charset="0"/>
              </a:rPr>
              <a:t>In logistic regression: </a:t>
            </a:r>
            <a:endParaRPr kumimoji="0" lang="en-US" altLang="en-US" sz="3200" b="0" i="0" u="none" strike="noStrike" cap="none" normalizeH="0" baseline="0" dirty="0">
              <a:ln>
                <a:noFill/>
              </a:ln>
              <a:solidFill>
                <a:schemeClr val="tx1"/>
              </a:solidFill>
              <a:effectLst/>
              <a:latin typeface="Arial" panose="020B0604020202020204" pitchFamily="34" charset="0"/>
            </a:endParaRPr>
          </a:p>
          <a:p>
            <a:pPr lvl="2"/>
            <a:endParaRPr lang="en-US" dirty="0"/>
          </a:p>
        </p:txBody>
      </p:sp>
      <p:graphicFrame>
        <p:nvGraphicFramePr>
          <p:cNvPr id="5" name="Object 4">
            <a:extLst>
              <a:ext uri="{FF2B5EF4-FFF2-40B4-BE49-F238E27FC236}">
                <a16:creationId xmlns:a16="http://schemas.microsoft.com/office/drawing/2014/main" id="{BA487613-B6D4-BE9D-FEE1-287D28983402}"/>
              </a:ext>
            </a:extLst>
          </p:cNvPr>
          <p:cNvGraphicFramePr>
            <a:graphicFrameLocks noChangeAspect="1"/>
          </p:cNvGraphicFramePr>
          <p:nvPr>
            <p:extLst>
              <p:ext uri="{D42A27DB-BD31-4B8C-83A1-F6EECF244321}">
                <p14:modId xmlns:p14="http://schemas.microsoft.com/office/powerpoint/2010/main" val="62784584"/>
              </p:ext>
            </p:extLst>
          </p:nvPr>
        </p:nvGraphicFramePr>
        <p:xfrm>
          <a:off x="4429567" y="4488185"/>
          <a:ext cx="2641600" cy="444500"/>
        </p:xfrm>
        <a:graphic>
          <a:graphicData uri="http://schemas.openxmlformats.org/presentationml/2006/ole">
            <mc:AlternateContent xmlns:mc="http://schemas.openxmlformats.org/markup-compatibility/2006">
              <mc:Choice xmlns:v="urn:schemas-microsoft-com:vml" Requires="v">
                <p:oleObj r:id="rId4" imgW="60858400" imgH="10236200" progId="Equation.DSMT4">
                  <p:embed/>
                </p:oleObj>
              </mc:Choice>
              <mc:Fallback>
                <p:oleObj r:id="rId4" imgW="60858400" imgH="10236200" progId="Equation.DSMT4">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29567" y="4488185"/>
                        <a:ext cx="26416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Rectangle 3">
            <a:extLst>
              <a:ext uri="{FF2B5EF4-FFF2-40B4-BE49-F238E27FC236}">
                <a16:creationId xmlns:a16="http://schemas.microsoft.com/office/drawing/2014/main" id="{90199B1B-3A92-990F-F456-D8C86984A627}"/>
              </a:ext>
            </a:extLst>
          </p:cNvPr>
          <p:cNvSpPr>
            <a:spLocks noChangeArrowheads="1"/>
          </p:cNvSpPr>
          <p:nvPr/>
        </p:nvSpPr>
        <p:spPr bwMode="auto">
          <a:xfrm>
            <a:off x="0" y="9017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3055312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67CE7B-6E30-96DE-EE47-32336341D1B2}"/>
              </a:ext>
            </a:extLst>
          </p:cNvPr>
          <p:cNvSpPr>
            <a:spLocks noGrp="1"/>
          </p:cNvSpPr>
          <p:nvPr>
            <p:ph type="title"/>
          </p:nvPr>
        </p:nvSpPr>
        <p:spPr/>
        <p:txBody>
          <a:bodyPr/>
          <a:lstStyle/>
          <a:p>
            <a:r>
              <a:rPr lang="en-US" dirty="0"/>
              <a:t>Issues with generating the enriched sample</a:t>
            </a:r>
          </a:p>
        </p:txBody>
      </p:sp>
      <p:sp>
        <p:nvSpPr>
          <p:cNvPr id="3" name="Content Placeholder 2">
            <a:extLst>
              <a:ext uri="{FF2B5EF4-FFF2-40B4-BE49-F238E27FC236}">
                <a16:creationId xmlns:a16="http://schemas.microsoft.com/office/drawing/2014/main" id="{B354B48F-64A6-05B4-334F-E568B68B5CC7}"/>
              </a:ext>
            </a:extLst>
          </p:cNvPr>
          <p:cNvSpPr>
            <a:spLocks noGrp="1"/>
          </p:cNvSpPr>
          <p:nvPr>
            <p:ph idx="1"/>
          </p:nvPr>
        </p:nvSpPr>
        <p:spPr/>
        <p:txBody>
          <a:bodyPr/>
          <a:lstStyle/>
          <a:p>
            <a:r>
              <a:rPr lang="en-US" dirty="0"/>
              <a:t>Can use methodology similar to </a:t>
            </a:r>
            <a:r>
              <a:rPr lang="en-US" dirty="0">
                <a:hlinkClick r:id="rId2"/>
              </a:rPr>
              <a:t>https://doi.org/10.1371/journal.pone.0235574</a:t>
            </a:r>
            <a:endParaRPr lang="en-US" dirty="0"/>
          </a:p>
          <a:p>
            <a:pPr lvl="1"/>
            <a:r>
              <a:rPr lang="en-US" dirty="0"/>
              <a:t>People that aren’t in the “enrichment cohort” are assumed to be true negatives (</a:t>
            </a:r>
            <a:r>
              <a:rPr lang="en-US" dirty="0" err="1"/>
              <a:t>ie</a:t>
            </a:r>
            <a:r>
              <a:rPr lang="en-US" dirty="0"/>
              <a:t>. nothing going for them having it) – this minimizes chart review work</a:t>
            </a:r>
          </a:p>
          <a:p>
            <a:pPr lvl="1"/>
            <a:r>
              <a:rPr lang="en-US" dirty="0"/>
              <a:t>[ ] test criteria using </a:t>
            </a:r>
            <a:r>
              <a:rPr lang="en-US" dirty="0" err="1"/>
              <a:t>TriNetX</a:t>
            </a:r>
            <a:r>
              <a:rPr lang="en-US" dirty="0"/>
              <a:t> to ensure that there is no overlap with true positives (by some definition) </a:t>
            </a:r>
          </a:p>
          <a:p>
            <a:pPr lvl="1"/>
            <a:endParaRPr lang="en-US" dirty="0"/>
          </a:p>
          <a:p>
            <a:r>
              <a:rPr lang="en-US" dirty="0"/>
              <a:t>Over-select on certain variables to make more representative of national population?</a:t>
            </a:r>
          </a:p>
        </p:txBody>
      </p:sp>
      <p:sp>
        <p:nvSpPr>
          <p:cNvPr id="6" name="Rectangle 3">
            <a:extLst>
              <a:ext uri="{FF2B5EF4-FFF2-40B4-BE49-F238E27FC236}">
                <a16:creationId xmlns:a16="http://schemas.microsoft.com/office/drawing/2014/main" id="{90199B1B-3A92-990F-F456-D8C86984A627}"/>
              </a:ext>
            </a:extLst>
          </p:cNvPr>
          <p:cNvSpPr>
            <a:spLocks noChangeArrowheads="1"/>
          </p:cNvSpPr>
          <p:nvPr/>
        </p:nvSpPr>
        <p:spPr bwMode="auto">
          <a:xfrm>
            <a:off x="0" y="9017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11954560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B18757-DA7C-11BD-42E1-F1ECD0273849}"/>
              </a:ext>
            </a:extLst>
          </p:cNvPr>
          <p:cNvSpPr>
            <a:spLocks noGrp="1"/>
          </p:cNvSpPr>
          <p:nvPr>
            <p:ph type="title"/>
          </p:nvPr>
        </p:nvSpPr>
        <p:spPr/>
        <p:txBody>
          <a:bodyPr/>
          <a:lstStyle/>
          <a:p>
            <a:r>
              <a:rPr lang="en-US" dirty="0"/>
              <a:t>U of U data request</a:t>
            </a:r>
          </a:p>
        </p:txBody>
      </p:sp>
      <p:sp>
        <p:nvSpPr>
          <p:cNvPr id="3" name="Content Placeholder 2">
            <a:extLst>
              <a:ext uri="{FF2B5EF4-FFF2-40B4-BE49-F238E27FC236}">
                <a16:creationId xmlns:a16="http://schemas.microsoft.com/office/drawing/2014/main" id="{6CA7D5FE-EDE3-5AA8-7AFF-741ADC372CA0}"/>
              </a:ext>
            </a:extLst>
          </p:cNvPr>
          <p:cNvSpPr>
            <a:spLocks noGrp="1"/>
          </p:cNvSpPr>
          <p:nvPr>
            <p:ph idx="1"/>
          </p:nvPr>
        </p:nvSpPr>
        <p:spPr/>
        <p:txBody>
          <a:bodyPr>
            <a:normAutofit lnSpcReduction="10000"/>
          </a:bodyPr>
          <a:lstStyle/>
          <a:p>
            <a:r>
              <a:rPr lang="en-US" dirty="0"/>
              <a:t>Dates of interest? If started in 2015-- 15,000 population</a:t>
            </a:r>
          </a:p>
          <a:p>
            <a:endParaRPr lang="en-US" dirty="0"/>
          </a:p>
          <a:p>
            <a:pPr marL="0" indent="0">
              <a:buNone/>
            </a:pPr>
            <a:r>
              <a:rPr lang="en-US" dirty="0"/>
              <a:t># of charts? Est 300 UU patients/month in Venn diagram on </a:t>
            </a:r>
            <a:r>
              <a:rPr lang="en-US" dirty="0" err="1"/>
              <a:t>TriNetX</a:t>
            </a:r>
            <a:r>
              <a:rPr lang="en-US" dirty="0"/>
              <a:t> (extrapolation because no blood gas information)</a:t>
            </a:r>
          </a:p>
          <a:p>
            <a:pPr marL="0" indent="0">
              <a:buNone/>
            </a:pPr>
            <a:r>
              <a:rPr lang="en-US" dirty="0"/>
              <a:t>-- 150-300 charts depending on method of sample calculation</a:t>
            </a:r>
          </a:p>
          <a:p>
            <a:pPr marL="0" indent="0">
              <a:buNone/>
            </a:pPr>
            <a:endParaRPr lang="en-US" dirty="0"/>
          </a:p>
          <a:p>
            <a:pPr marL="0" indent="0">
              <a:buNone/>
            </a:pPr>
            <a:r>
              <a:rPr lang="en-US" dirty="0"/>
              <a:t>Timeline for expediting the data request? </a:t>
            </a:r>
          </a:p>
          <a:p>
            <a:pPr marL="0" indent="0">
              <a:buNone/>
            </a:pPr>
            <a:r>
              <a:rPr lang="en-US" dirty="0"/>
              <a:t>	Internal Medicine? </a:t>
            </a:r>
          </a:p>
          <a:p>
            <a:pPr marL="0" indent="0">
              <a:buNone/>
            </a:pPr>
            <a:r>
              <a:rPr lang="en-US" dirty="0"/>
              <a:t>	ASPIRE grant moneys</a:t>
            </a:r>
          </a:p>
          <a:p>
            <a:pPr marL="0" indent="0">
              <a:buNone/>
            </a:pPr>
            <a:endParaRPr lang="en-US" dirty="0"/>
          </a:p>
          <a:p>
            <a:endParaRPr lang="en-US" dirty="0"/>
          </a:p>
        </p:txBody>
      </p:sp>
    </p:spTree>
    <p:extLst>
      <p:ext uri="{BB962C8B-B14F-4D97-AF65-F5344CB8AC3E}">
        <p14:creationId xmlns:p14="http://schemas.microsoft.com/office/powerpoint/2010/main" val="33235346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B70E8-0E1A-5506-9635-F03F8F423F11}"/>
              </a:ext>
            </a:extLst>
          </p:cNvPr>
          <p:cNvSpPr>
            <a:spLocks noGrp="1"/>
          </p:cNvSpPr>
          <p:nvPr>
            <p:ph type="title"/>
          </p:nvPr>
        </p:nvSpPr>
        <p:spPr/>
        <p:txBody>
          <a:bodyPr/>
          <a:lstStyle/>
          <a:p>
            <a:r>
              <a:rPr lang="en-US" dirty="0"/>
              <a:t>Study design: </a:t>
            </a:r>
          </a:p>
        </p:txBody>
      </p:sp>
      <p:sp>
        <p:nvSpPr>
          <p:cNvPr id="3" name="Content Placeholder 2">
            <a:extLst>
              <a:ext uri="{FF2B5EF4-FFF2-40B4-BE49-F238E27FC236}">
                <a16:creationId xmlns:a16="http://schemas.microsoft.com/office/drawing/2014/main" id="{C7CD8229-211B-2960-8EC9-97D5A952AF74}"/>
              </a:ext>
            </a:extLst>
          </p:cNvPr>
          <p:cNvSpPr>
            <a:spLocks noGrp="1"/>
          </p:cNvSpPr>
          <p:nvPr>
            <p:ph idx="1"/>
          </p:nvPr>
        </p:nvSpPr>
        <p:spPr>
          <a:xfrm>
            <a:off x="838200" y="1825625"/>
            <a:ext cx="6926179" cy="4351338"/>
          </a:xfrm>
        </p:spPr>
        <p:txBody>
          <a:bodyPr>
            <a:normAutofit fontScale="92500" lnSpcReduction="20000"/>
          </a:bodyPr>
          <a:lstStyle/>
          <a:p>
            <a:pPr marL="0" indent="0">
              <a:buNone/>
            </a:pPr>
            <a:r>
              <a:rPr lang="en-US" dirty="0"/>
              <a:t>Random sample of charts: in each category*</a:t>
            </a:r>
          </a:p>
          <a:p>
            <a:r>
              <a:rPr lang="en-US" dirty="0"/>
              <a:t>Review by 2 raters (inter-rater agreement)</a:t>
            </a:r>
          </a:p>
          <a:p>
            <a:r>
              <a:rPr lang="en-US" dirty="0"/>
              <a:t>Reference “Silver Standard” (raters don’t have access to all info needed for reference std)</a:t>
            </a:r>
          </a:p>
          <a:p>
            <a:r>
              <a:rPr lang="en-US" dirty="0"/>
              <a:t>Classification:</a:t>
            </a:r>
          </a:p>
          <a:p>
            <a:pPr lvl="1"/>
            <a:r>
              <a:rPr lang="en-US" dirty="0"/>
              <a:t>Definite non-iatrogenic hypercapnic respiratory failure</a:t>
            </a:r>
          </a:p>
          <a:p>
            <a:pPr lvl="2"/>
            <a:r>
              <a:rPr lang="en-US" dirty="0"/>
              <a:t>Threshold: you would put this diagnosis in the EMR, we didn’t cause it</a:t>
            </a:r>
          </a:p>
          <a:p>
            <a:pPr lvl="1"/>
            <a:r>
              <a:rPr lang="en-US" dirty="0"/>
              <a:t>Probable iatrogenic hypercapnic respiratory failure</a:t>
            </a:r>
          </a:p>
          <a:p>
            <a:pPr lvl="1"/>
            <a:r>
              <a:rPr lang="en-US" dirty="0"/>
              <a:t>Probable non-iatrogenic hypercapnic respiratory failure</a:t>
            </a:r>
          </a:p>
          <a:p>
            <a:pPr lvl="1"/>
            <a:r>
              <a:rPr lang="en-US" dirty="0"/>
              <a:t>Uncertain hypercapnic respiratory failure</a:t>
            </a:r>
          </a:p>
          <a:p>
            <a:pPr lvl="1"/>
            <a:r>
              <a:rPr lang="en-US" dirty="0"/>
              <a:t>Hypercapnic respiratory failure excluded</a:t>
            </a:r>
          </a:p>
          <a:p>
            <a:pPr marL="0" indent="0">
              <a:buNone/>
            </a:pPr>
            <a:endParaRPr lang="en-US" dirty="0"/>
          </a:p>
        </p:txBody>
      </p:sp>
      <p:pic>
        <p:nvPicPr>
          <p:cNvPr id="6" name="Picture 5" descr="Diagram, venn diagram&#10;&#10;Description automatically generated">
            <a:extLst>
              <a:ext uri="{FF2B5EF4-FFF2-40B4-BE49-F238E27FC236}">
                <a16:creationId xmlns:a16="http://schemas.microsoft.com/office/drawing/2014/main" id="{F7C498FE-DF65-9755-A9A1-6BC65C1B08C2}"/>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7122694" y="2466315"/>
            <a:ext cx="4947531" cy="3710648"/>
          </a:xfrm>
          <a:prstGeom prst="rect">
            <a:avLst/>
          </a:prstGeom>
        </p:spPr>
      </p:pic>
      <p:sp>
        <p:nvSpPr>
          <p:cNvPr id="7" name="Oval 6">
            <a:extLst>
              <a:ext uri="{FF2B5EF4-FFF2-40B4-BE49-F238E27FC236}">
                <a16:creationId xmlns:a16="http://schemas.microsoft.com/office/drawing/2014/main" id="{C9B58369-187F-3CAB-C2D5-51CBDD86FAE3}"/>
              </a:ext>
            </a:extLst>
          </p:cNvPr>
          <p:cNvSpPr/>
          <p:nvPr/>
        </p:nvSpPr>
        <p:spPr>
          <a:xfrm>
            <a:off x="7436974" y="-401053"/>
            <a:ext cx="6728205" cy="7379369"/>
          </a:xfrm>
          <a:prstGeom prst="ellipse">
            <a:avLst/>
          </a:prstGeom>
          <a:solidFill>
            <a:schemeClr val="bg1">
              <a:alpha val="0"/>
            </a:schemeClr>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5-Point Star 7">
            <a:extLst>
              <a:ext uri="{FF2B5EF4-FFF2-40B4-BE49-F238E27FC236}">
                <a16:creationId xmlns:a16="http://schemas.microsoft.com/office/drawing/2014/main" id="{0127A33F-9B35-9764-2327-349650D6576D}"/>
              </a:ext>
            </a:extLst>
          </p:cNvPr>
          <p:cNvSpPr/>
          <p:nvPr/>
        </p:nvSpPr>
        <p:spPr>
          <a:xfrm>
            <a:off x="9079832" y="1863687"/>
            <a:ext cx="272716" cy="214814"/>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5-Point Star 9">
            <a:extLst>
              <a:ext uri="{FF2B5EF4-FFF2-40B4-BE49-F238E27FC236}">
                <a16:creationId xmlns:a16="http://schemas.microsoft.com/office/drawing/2014/main" id="{D47A22CB-CD49-16A2-F11D-2CBB2255C03C}"/>
              </a:ext>
            </a:extLst>
          </p:cNvPr>
          <p:cNvSpPr/>
          <p:nvPr/>
        </p:nvSpPr>
        <p:spPr>
          <a:xfrm>
            <a:off x="8462211" y="2251501"/>
            <a:ext cx="272716" cy="214814"/>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5-Point Star 10">
            <a:extLst>
              <a:ext uri="{FF2B5EF4-FFF2-40B4-BE49-F238E27FC236}">
                <a16:creationId xmlns:a16="http://schemas.microsoft.com/office/drawing/2014/main" id="{C69411E7-7906-7D3D-92D6-68BAD368813D}"/>
              </a:ext>
            </a:extLst>
          </p:cNvPr>
          <p:cNvSpPr/>
          <p:nvPr/>
        </p:nvSpPr>
        <p:spPr>
          <a:xfrm>
            <a:off x="10311063" y="2196402"/>
            <a:ext cx="272716" cy="214814"/>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5-Point Star 11">
            <a:extLst>
              <a:ext uri="{FF2B5EF4-FFF2-40B4-BE49-F238E27FC236}">
                <a16:creationId xmlns:a16="http://schemas.microsoft.com/office/drawing/2014/main" id="{7F6F4434-454C-FB3A-7E19-1333826E38C3}"/>
              </a:ext>
            </a:extLst>
          </p:cNvPr>
          <p:cNvSpPr/>
          <p:nvPr/>
        </p:nvSpPr>
        <p:spPr>
          <a:xfrm>
            <a:off x="9841832" y="925224"/>
            <a:ext cx="272716" cy="214814"/>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5-Point Star 12">
            <a:extLst>
              <a:ext uri="{FF2B5EF4-FFF2-40B4-BE49-F238E27FC236}">
                <a16:creationId xmlns:a16="http://schemas.microsoft.com/office/drawing/2014/main" id="{D169939B-ED9B-A648-0672-2ED1F27C85DD}"/>
              </a:ext>
            </a:extLst>
          </p:cNvPr>
          <p:cNvSpPr/>
          <p:nvPr/>
        </p:nvSpPr>
        <p:spPr>
          <a:xfrm>
            <a:off x="9705475" y="1718218"/>
            <a:ext cx="272716" cy="214814"/>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5-Point Star 13">
            <a:extLst>
              <a:ext uri="{FF2B5EF4-FFF2-40B4-BE49-F238E27FC236}">
                <a16:creationId xmlns:a16="http://schemas.microsoft.com/office/drawing/2014/main" id="{BDB9B335-E7A3-EF5F-F8F4-DDE1DA98CDC8}"/>
              </a:ext>
            </a:extLst>
          </p:cNvPr>
          <p:cNvSpPr/>
          <p:nvPr/>
        </p:nvSpPr>
        <p:spPr>
          <a:xfrm>
            <a:off x="9336507" y="2504377"/>
            <a:ext cx="272716" cy="214814"/>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5-Point Star 14">
            <a:extLst>
              <a:ext uri="{FF2B5EF4-FFF2-40B4-BE49-F238E27FC236}">
                <a16:creationId xmlns:a16="http://schemas.microsoft.com/office/drawing/2014/main" id="{A376EF84-D5F6-DD53-5167-625FC4A1FEC6}"/>
              </a:ext>
            </a:extLst>
          </p:cNvPr>
          <p:cNvSpPr/>
          <p:nvPr/>
        </p:nvSpPr>
        <p:spPr>
          <a:xfrm>
            <a:off x="8943474" y="3429000"/>
            <a:ext cx="272716" cy="214814"/>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5-Point Star 15">
            <a:extLst>
              <a:ext uri="{FF2B5EF4-FFF2-40B4-BE49-F238E27FC236}">
                <a16:creationId xmlns:a16="http://schemas.microsoft.com/office/drawing/2014/main" id="{55C2E9C7-5D72-35EE-1838-5DC12794C962}"/>
              </a:ext>
            </a:extLst>
          </p:cNvPr>
          <p:cNvSpPr/>
          <p:nvPr/>
        </p:nvSpPr>
        <p:spPr>
          <a:xfrm>
            <a:off x="8718886" y="4175877"/>
            <a:ext cx="272716" cy="214814"/>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5-Point Star 16">
            <a:extLst>
              <a:ext uri="{FF2B5EF4-FFF2-40B4-BE49-F238E27FC236}">
                <a16:creationId xmlns:a16="http://schemas.microsoft.com/office/drawing/2014/main" id="{D6B113B5-A4F3-27E6-E44F-AA9C99F4D9D9}"/>
              </a:ext>
            </a:extLst>
          </p:cNvPr>
          <p:cNvSpPr/>
          <p:nvPr/>
        </p:nvSpPr>
        <p:spPr>
          <a:xfrm>
            <a:off x="9184108" y="4068470"/>
            <a:ext cx="272716" cy="214814"/>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5-Point Star 17">
            <a:extLst>
              <a:ext uri="{FF2B5EF4-FFF2-40B4-BE49-F238E27FC236}">
                <a16:creationId xmlns:a16="http://schemas.microsoft.com/office/drawing/2014/main" id="{1A55B71E-2244-2E58-3C11-ED29F497267D}"/>
              </a:ext>
            </a:extLst>
          </p:cNvPr>
          <p:cNvSpPr/>
          <p:nvPr/>
        </p:nvSpPr>
        <p:spPr>
          <a:xfrm>
            <a:off x="9978190" y="3643814"/>
            <a:ext cx="272716" cy="214814"/>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5-Point Star 18">
            <a:extLst>
              <a:ext uri="{FF2B5EF4-FFF2-40B4-BE49-F238E27FC236}">
                <a16:creationId xmlns:a16="http://schemas.microsoft.com/office/drawing/2014/main" id="{9EF6BC54-0C71-23D7-38D0-6CB1B3588173}"/>
              </a:ext>
            </a:extLst>
          </p:cNvPr>
          <p:cNvSpPr/>
          <p:nvPr/>
        </p:nvSpPr>
        <p:spPr>
          <a:xfrm>
            <a:off x="9705476" y="4068470"/>
            <a:ext cx="272716" cy="214814"/>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5-Point Star 19">
            <a:extLst>
              <a:ext uri="{FF2B5EF4-FFF2-40B4-BE49-F238E27FC236}">
                <a16:creationId xmlns:a16="http://schemas.microsoft.com/office/drawing/2014/main" id="{93830E76-95DF-A0CB-F72C-85C82DF471D7}"/>
              </a:ext>
            </a:extLst>
          </p:cNvPr>
          <p:cNvSpPr/>
          <p:nvPr/>
        </p:nvSpPr>
        <p:spPr>
          <a:xfrm>
            <a:off x="10512319" y="4274035"/>
            <a:ext cx="272716" cy="214814"/>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5-Point Star 20">
            <a:extLst>
              <a:ext uri="{FF2B5EF4-FFF2-40B4-BE49-F238E27FC236}">
                <a16:creationId xmlns:a16="http://schemas.microsoft.com/office/drawing/2014/main" id="{665754B0-47DE-44B8-62B6-5522B224BA63}"/>
              </a:ext>
            </a:extLst>
          </p:cNvPr>
          <p:cNvSpPr/>
          <p:nvPr/>
        </p:nvSpPr>
        <p:spPr>
          <a:xfrm>
            <a:off x="10395285" y="3631469"/>
            <a:ext cx="272716" cy="214814"/>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5-Point Star 21">
            <a:extLst>
              <a:ext uri="{FF2B5EF4-FFF2-40B4-BE49-F238E27FC236}">
                <a16:creationId xmlns:a16="http://schemas.microsoft.com/office/drawing/2014/main" id="{FD55DA99-778B-D30E-FEEC-261617275DCE}"/>
              </a:ext>
            </a:extLst>
          </p:cNvPr>
          <p:cNvSpPr/>
          <p:nvPr/>
        </p:nvSpPr>
        <p:spPr>
          <a:xfrm>
            <a:off x="9978190" y="4498098"/>
            <a:ext cx="272716" cy="214814"/>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5-Point Star 22">
            <a:extLst>
              <a:ext uri="{FF2B5EF4-FFF2-40B4-BE49-F238E27FC236}">
                <a16:creationId xmlns:a16="http://schemas.microsoft.com/office/drawing/2014/main" id="{125F1563-870E-97B0-BBE7-B1143BBB3576}"/>
              </a:ext>
            </a:extLst>
          </p:cNvPr>
          <p:cNvSpPr/>
          <p:nvPr/>
        </p:nvSpPr>
        <p:spPr>
          <a:xfrm>
            <a:off x="10292470" y="4567304"/>
            <a:ext cx="272716" cy="214814"/>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5-Point Star 23">
            <a:extLst>
              <a:ext uri="{FF2B5EF4-FFF2-40B4-BE49-F238E27FC236}">
                <a16:creationId xmlns:a16="http://schemas.microsoft.com/office/drawing/2014/main" id="{CE9D253C-37C3-DFC2-3498-58175F43FD2A}"/>
              </a:ext>
            </a:extLst>
          </p:cNvPr>
          <p:cNvSpPr/>
          <p:nvPr/>
        </p:nvSpPr>
        <p:spPr>
          <a:xfrm>
            <a:off x="9432759" y="4844097"/>
            <a:ext cx="272716" cy="214814"/>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5-Point Star 24">
            <a:extLst>
              <a:ext uri="{FF2B5EF4-FFF2-40B4-BE49-F238E27FC236}">
                <a16:creationId xmlns:a16="http://schemas.microsoft.com/office/drawing/2014/main" id="{C12EFE2B-BAC6-9FC2-1C16-2436D7BAF4A3}"/>
              </a:ext>
            </a:extLst>
          </p:cNvPr>
          <p:cNvSpPr/>
          <p:nvPr/>
        </p:nvSpPr>
        <p:spPr>
          <a:xfrm>
            <a:off x="9684692" y="4674711"/>
            <a:ext cx="272716" cy="214814"/>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5-Point Star 25">
            <a:extLst>
              <a:ext uri="{FF2B5EF4-FFF2-40B4-BE49-F238E27FC236}">
                <a16:creationId xmlns:a16="http://schemas.microsoft.com/office/drawing/2014/main" id="{2E86F4E1-2A9A-A1A1-46F6-055A294E0270}"/>
              </a:ext>
            </a:extLst>
          </p:cNvPr>
          <p:cNvSpPr/>
          <p:nvPr/>
        </p:nvSpPr>
        <p:spPr>
          <a:xfrm>
            <a:off x="9548336" y="5166318"/>
            <a:ext cx="272716" cy="214814"/>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5-Point Star 26">
            <a:extLst>
              <a:ext uri="{FF2B5EF4-FFF2-40B4-BE49-F238E27FC236}">
                <a16:creationId xmlns:a16="http://schemas.microsoft.com/office/drawing/2014/main" id="{814295CA-AC7D-761F-B0C4-8A44F2DDE9B2}"/>
              </a:ext>
            </a:extLst>
          </p:cNvPr>
          <p:cNvSpPr/>
          <p:nvPr/>
        </p:nvSpPr>
        <p:spPr>
          <a:xfrm>
            <a:off x="10038347" y="5094906"/>
            <a:ext cx="272716" cy="214814"/>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732353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A0C45-2D02-2B5D-2A10-3B91C939E2EA}"/>
              </a:ext>
            </a:extLst>
          </p:cNvPr>
          <p:cNvSpPr>
            <a:spLocks noGrp="1"/>
          </p:cNvSpPr>
          <p:nvPr>
            <p:ph type="title"/>
          </p:nvPr>
        </p:nvSpPr>
        <p:spPr/>
        <p:txBody>
          <a:bodyPr/>
          <a:lstStyle/>
          <a:p>
            <a:r>
              <a:rPr lang="en-US" dirty="0"/>
              <a:t>Issues with Provider Review “reference std”</a:t>
            </a:r>
          </a:p>
        </p:txBody>
      </p:sp>
      <p:sp>
        <p:nvSpPr>
          <p:cNvPr id="3" name="Content Placeholder 2">
            <a:extLst>
              <a:ext uri="{FF2B5EF4-FFF2-40B4-BE49-F238E27FC236}">
                <a16:creationId xmlns:a16="http://schemas.microsoft.com/office/drawing/2014/main" id="{928886E7-E703-FCE6-A179-4170C7F1FA89}"/>
              </a:ext>
            </a:extLst>
          </p:cNvPr>
          <p:cNvSpPr>
            <a:spLocks noGrp="1"/>
          </p:cNvSpPr>
          <p:nvPr>
            <p:ph idx="1"/>
          </p:nvPr>
        </p:nvSpPr>
        <p:spPr/>
        <p:txBody>
          <a:bodyPr/>
          <a:lstStyle/>
          <a:p>
            <a:pPr lvl="1"/>
            <a:endParaRPr lang="en-US" dirty="0"/>
          </a:p>
          <a:p>
            <a:pPr lvl="1"/>
            <a:endParaRPr lang="en-US" dirty="0"/>
          </a:p>
          <a:p>
            <a:pPr lvl="1"/>
            <a:endParaRPr lang="en-US" dirty="0"/>
          </a:p>
        </p:txBody>
      </p:sp>
      <p:sp>
        <p:nvSpPr>
          <p:cNvPr id="4" name="Content Placeholder 2">
            <a:extLst>
              <a:ext uri="{FF2B5EF4-FFF2-40B4-BE49-F238E27FC236}">
                <a16:creationId xmlns:a16="http://schemas.microsoft.com/office/drawing/2014/main" id="{365C3492-822E-4F3D-8E33-D622149BAA55}"/>
              </a:ext>
            </a:extLst>
          </p:cNvPr>
          <p:cNvSpPr txBox="1">
            <a:spLocks/>
          </p:cNvSpPr>
          <p:nvPr/>
        </p:nvSpPr>
        <p:spPr>
          <a:xfrm>
            <a:off x="838200" y="1825625"/>
            <a:ext cx="10515599" cy="4667250"/>
          </a:xfrm>
          <a:prstGeom prst="rect">
            <a:avLst/>
          </a:prstGeom>
        </p:spPr>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i="1" dirty="0"/>
              <a:t>"Conceptual definitions </a:t>
            </a:r>
            <a:r>
              <a:rPr lang="en-US" dirty="0"/>
              <a:t>and </a:t>
            </a:r>
            <a:r>
              <a:rPr lang="en-US" b="1" i="1" dirty="0"/>
              <a:t>operational definitions </a:t>
            </a:r>
            <a:r>
              <a:rPr lang="en-US" dirty="0"/>
              <a:t>for study design elements"</a:t>
            </a:r>
          </a:p>
          <a:p>
            <a:r>
              <a:rPr lang="en-US" dirty="0"/>
              <a:t>Exactly what we’re trying to identify: hypercapnic respiratory failure (</a:t>
            </a:r>
            <a:r>
              <a:rPr lang="en-US" dirty="0" err="1"/>
              <a:t>ie</a:t>
            </a:r>
            <a:r>
              <a:rPr lang="en-US" dirty="0"/>
              <a:t>. a blood gas would have shown a PaCO2 over 45 mmHg, had it been checked) </a:t>
            </a:r>
          </a:p>
          <a:p>
            <a:r>
              <a:rPr lang="en-US" dirty="0"/>
              <a:t>that occurred at the time of presentation (</a:t>
            </a:r>
            <a:r>
              <a:rPr lang="en-US" dirty="0" err="1"/>
              <a:t>ie</a:t>
            </a:r>
            <a:r>
              <a:rPr lang="en-US" dirty="0"/>
              <a:t>. prior to iatrogenic causes).</a:t>
            </a:r>
            <a:r>
              <a:rPr lang="en-US" b="1" dirty="0"/>
              <a:t> </a:t>
            </a:r>
          </a:p>
          <a:p>
            <a:r>
              <a:rPr lang="en-US" b="1" dirty="0"/>
              <a:t>No </a:t>
            </a:r>
            <a:r>
              <a:rPr lang="en-US" dirty="0"/>
              <a:t>criterion that the hypercapnia directly caused the admission (causality is not knowable given current research)</a:t>
            </a:r>
          </a:p>
          <a:p>
            <a:pPr lvl="1"/>
            <a:r>
              <a:rPr lang="en-US" dirty="0"/>
              <a:t>time-line? Criteria for when data-elements must be present </a:t>
            </a:r>
            <a:r>
              <a:rPr lang="en-US" dirty="0" err="1"/>
              <a:t>wrt</a:t>
            </a:r>
            <a:r>
              <a:rPr lang="en-US" dirty="0"/>
              <a:t> diagnosis? </a:t>
            </a:r>
            <a:r>
              <a:rPr lang="en-US" dirty="0" err="1"/>
              <a:t>E.g.iif</a:t>
            </a:r>
            <a:r>
              <a:rPr lang="en-US" dirty="0"/>
              <a:t> BMP is available at admission, but ABG only obtained later.</a:t>
            </a:r>
          </a:p>
          <a:p>
            <a:pPr marL="0" indent="0">
              <a:buNone/>
            </a:pPr>
            <a:r>
              <a:rPr lang="en-US" dirty="0"/>
              <a:t>Need a specification of the amount of certainty: e.g. “Definite” = I would feel comfortable putting this in the chart as a diagnostic label; probable “I would not label the diagnosis, but it would be more likely than not to be present.”</a:t>
            </a:r>
          </a:p>
          <a:p>
            <a:r>
              <a:rPr lang="en-US" dirty="0"/>
              <a:t>Is there a way to get around the </a:t>
            </a:r>
            <a:r>
              <a:rPr lang="en-US" b="1" dirty="0"/>
              <a:t>incorporation bias</a:t>
            </a:r>
            <a:r>
              <a:rPr lang="en-US" dirty="0"/>
              <a:t> that will result from us using the same criteria as the model to make the "reference standard" determination? (hold out ABG information?)</a:t>
            </a:r>
          </a:p>
        </p:txBody>
      </p:sp>
    </p:spTree>
    <p:extLst>
      <p:ext uri="{BB962C8B-B14F-4D97-AF65-F5344CB8AC3E}">
        <p14:creationId xmlns:p14="http://schemas.microsoft.com/office/powerpoint/2010/main" val="4010853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F8BC0-ABE6-D75D-DDAD-8955339E1CAA}"/>
              </a:ext>
            </a:extLst>
          </p:cNvPr>
          <p:cNvSpPr>
            <a:spLocks noGrp="1"/>
          </p:cNvSpPr>
          <p:nvPr>
            <p:ph type="title"/>
          </p:nvPr>
        </p:nvSpPr>
        <p:spPr/>
        <p:txBody>
          <a:bodyPr/>
          <a:lstStyle/>
          <a:p>
            <a:r>
              <a:rPr lang="en-US" dirty="0"/>
              <a:t>Computable Phenotype “feature” selection</a:t>
            </a:r>
          </a:p>
        </p:txBody>
      </p:sp>
      <p:sp>
        <p:nvSpPr>
          <p:cNvPr id="3" name="Content Placeholder 2">
            <a:extLst>
              <a:ext uri="{FF2B5EF4-FFF2-40B4-BE49-F238E27FC236}">
                <a16:creationId xmlns:a16="http://schemas.microsoft.com/office/drawing/2014/main" id="{74C223F2-7A45-09DC-9E77-5F87F0832B5B}"/>
              </a:ext>
            </a:extLst>
          </p:cNvPr>
          <p:cNvSpPr>
            <a:spLocks noGrp="1"/>
          </p:cNvSpPr>
          <p:nvPr>
            <p:ph idx="1"/>
          </p:nvPr>
        </p:nvSpPr>
        <p:spPr/>
        <p:txBody>
          <a:bodyPr>
            <a:normAutofit fontScale="77500" lnSpcReduction="20000"/>
          </a:bodyPr>
          <a:lstStyle/>
          <a:p>
            <a:r>
              <a:rPr lang="en-US" dirty="0"/>
              <a:t>Considerations from: </a:t>
            </a:r>
            <a:r>
              <a:rPr lang="en-US" dirty="0">
                <a:hlinkClick r:id="rId2"/>
              </a:rPr>
              <a:t>https://www.atsjournals.org/doi/10.1513/AnnalsATS.202002-141ED#_i8</a:t>
            </a:r>
            <a:r>
              <a:rPr lang="en-US" dirty="0"/>
              <a:t> (ATS guidance)</a:t>
            </a:r>
          </a:p>
          <a:p>
            <a:r>
              <a:rPr lang="en-US" dirty="0"/>
              <a:t>Data source: retrospective, secondary use</a:t>
            </a:r>
          </a:p>
          <a:p>
            <a:r>
              <a:rPr lang="en-US" dirty="0"/>
              <a:t>Participant inclusion: enriched data-set </a:t>
            </a:r>
          </a:p>
          <a:p>
            <a:r>
              <a:rPr lang="en-US" dirty="0"/>
              <a:t>Outcome: outcome definitions = reviewer criteria</a:t>
            </a:r>
          </a:p>
          <a:p>
            <a:r>
              <a:rPr lang="en-US" b="1" dirty="0"/>
              <a:t>Predictors: which possible selectors have been included? Some brief systematic review described to identify ways of inclusion into papers on hypercapnic respiratory failure, or prediction of hypercapnia </a:t>
            </a:r>
          </a:p>
          <a:p>
            <a:pPr lvl="1"/>
            <a:r>
              <a:rPr lang="en-US" dirty="0"/>
              <a:t>---- Ideally, the pre-selection of potential predictors should focus on those variables that, prior to data collection, are known to be related to the prognostic outcome, based on a combination of clinical expertise and evidence from literature, for instance through prognostic factor studies"</a:t>
            </a:r>
          </a:p>
          <a:p>
            <a:r>
              <a:rPr lang="en-US" dirty="0"/>
              <a:t>Model specification/structure: exclusively linear criteria to facilitate interoperability and understandability</a:t>
            </a:r>
          </a:p>
          <a:p>
            <a:endParaRPr lang="en-US" dirty="0"/>
          </a:p>
        </p:txBody>
      </p:sp>
    </p:spTree>
    <p:extLst>
      <p:ext uri="{BB962C8B-B14F-4D97-AF65-F5344CB8AC3E}">
        <p14:creationId xmlns:p14="http://schemas.microsoft.com/office/powerpoint/2010/main" val="27465172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E5C9-2FFA-BAB3-A982-24932E1D1121}"/>
              </a:ext>
            </a:extLst>
          </p:cNvPr>
          <p:cNvSpPr>
            <a:spLocks noGrp="1"/>
          </p:cNvSpPr>
          <p:nvPr>
            <p:ph type="title"/>
          </p:nvPr>
        </p:nvSpPr>
        <p:spPr/>
        <p:txBody>
          <a:bodyPr/>
          <a:lstStyle/>
          <a:p>
            <a:r>
              <a:rPr lang="en-US" dirty="0"/>
              <a:t>Computable Phenotype examples</a:t>
            </a:r>
          </a:p>
        </p:txBody>
      </p:sp>
      <p:sp>
        <p:nvSpPr>
          <p:cNvPr id="3" name="Content Placeholder 2">
            <a:extLst>
              <a:ext uri="{FF2B5EF4-FFF2-40B4-BE49-F238E27FC236}">
                <a16:creationId xmlns:a16="http://schemas.microsoft.com/office/drawing/2014/main" id="{EA460C5F-6D91-CDA6-AA63-0274C8585E35}"/>
              </a:ext>
            </a:extLst>
          </p:cNvPr>
          <p:cNvSpPr>
            <a:spLocks noGrp="1"/>
          </p:cNvSpPr>
          <p:nvPr>
            <p:ph idx="1"/>
          </p:nvPr>
        </p:nvSpPr>
        <p:spPr>
          <a:xfrm>
            <a:off x="838200" y="1422136"/>
            <a:ext cx="10515600" cy="4351338"/>
          </a:xfrm>
        </p:spPr>
        <p:txBody>
          <a:bodyPr/>
          <a:lstStyle/>
          <a:p>
            <a:r>
              <a:rPr lang="en-US" dirty="0"/>
              <a:t>Individually test the performance of: </a:t>
            </a:r>
          </a:p>
          <a:p>
            <a:pPr lvl="1"/>
            <a:r>
              <a:rPr lang="en-US" dirty="0"/>
              <a:t>ABG PaCO2 over 45; Diagnostic Code; other strategies used in prior studies</a:t>
            </a:r>
          </a:p>
        </p:txBody>
      </p:sp>
      <p:graphicFrame>
        <p:nvGraphicFramePr>
          <p:cNvPr id="6" name="Table 6">
            <a:extLst>
              <a:ext uri="{FF2B5EF4-FFF2-40B4-BE49-F238E27FC236}">
                <a16:creationId xmlns:a16="http://schemas.microsoft.com/office/drawing/2014/main" id="{CE057ABB-1323-3925-A23D-15965A7F299F}"/>
              </a:ext>
            </a:extLst>
          </p:cNvPr>
          <p:cNvGraphicFramePr>
            <a:graphicFrameLocks noGrp="1"/>
          </p:cNvGraphicFramePr>
          <p:nvPr>
            <p:extLst>
              <p:ext uri="{D42A27DB-BD31-4B8C-83A1-F6EECF244321}">
                <p14:modId xmlns:p14="http://schemas.microsoft.com/office/powerpoint/2010/main" val="4210790658"/>
              </p:ext>
            </p:extLst>
          </p:nvPr>
        </p:nvGraphicFramePr>
        <p:xfrm>
          <a:off x="838200" y="2516828"/>
          <a:ext cx="8128000" cy="4085520"/>
        </p:xfrm>
        <a:graphic>
          <a:graphicData uri="http://schemas.openxmlformats.org/drawingml/2006/table">
            <a:tbl>
              <a:tblPr firstRow="1" bandRow="1">
                <a:tableStyleId>{5940675A-B579-460E-94D1-54222C63F5DA}</a:tableStyleId>
              </a:tblPr>
              <a:tblGrid>
                <a:gridCol w="2032000">
                  <a:extLst>
                    <a:ext uri="{9D8B030D-6E8A-4147-A177-3AD203B41FA5}">
                      <a16:colId xmlns:a16="http://schemas.microsoft.com/office/drawing/2014/main" val="2407787730"/>
                    </a:ext>
                  </a:extLst>
                </a:gridCol>
                <a:gridCol w="2032000">
                  <a:extLst>
                    <a:ext uri="{9D8B030D-6E8A-4147-A177-3AD203B41FA5}">
                      <a16:colId xmlns:a16="http://schemas.microsoft.com/office/drawing/2014/main" val="1282900599"/>
                    </a:ext>
                  </a:extLst>
                </a:gridCol>
                <a:gridCol w="2032000">
                  <a:extLst>
                    <a:ext uri="{9D8B030D-6E8A-4147-A177-3AD203B41FA5}">
                      <a16:colId xmlns:a16="http://schemas.microsoft.com/office/drawing/2014/main" val="1151779088"/>
                    </a:ext>
                  </a:extLst>
                </a:gridCol>
                <a:gridCol w="2032000">
                  <a:extLst>
                    <a:ext uri="{9D8B030D-6E8A-4147-A177-3AD203B41FA5}">
                      <a16:colId xmlns:a16="http://schemas.microsoft.com/office/drawing/2014/main" val="3970400024"/>
                    </a:ext>
                  </a:extLst>
                </a:gridCol>
              </a:tblGrid>
              <a:tr h="407600">
                <a:tc gridSpan="4">
                  <a:txBody>
                    <a:bodyPr/>
                    <a:lstStyle/>
                    <a:p>
                      <a:r>
                        <a:rPr lang="en-US" b="1" dirty="0"/>
                        <a:t>Major Criteria (any of these)</a:t>
                      </a:r>
                    </a:p>
                  </a:txBody>
                  <a:tcPr/>
                </a:tc>
                <a:tc hMerge="1">
                  <a:txBody>
                    <a:bodyPr/>
                    <a:lstStyle/>
                    <a:p>
                      <a:endParaRPr lang="en-US"/>
                    </a:p>
                  </a:txBody>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321443116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First ABG PaCO2 &gt; 45 mmHg</a:t>
                      </a:r>
                    </a:p>
                  </a:txBody>
                  <a:tcPr/>
                </a:tc>
                <a:tc>
                  <a:txBody>
                    <a:bodyPr/>
                    <a:lstStyle/>
                    <a:p>
                      <a:r>
                        <a:rPr lang="en-US" dirty="0"/>
                        <a:t>Diagnostic code for Hypercapnic RF</a:t>
                      </a:r>
                    </a:p>
                  </a:txBody>
                  <a:tcPr/>
                </a:tc>
                <a:tc>
                  <a:txBody>
                    <a:bodyPr/>
                    <a:lstStyle/>
                    <a:p>
                      <a:endParaRPr lang="en-US"/>
                    </a:p>
                  </a:txBody>
                  <a:tcPr/>
                </a:tc>
                <a:tc>
                  <a:txBody>
                    <a:bodyPr/>
                    <a:lstStyle/>
                    <a:p>
                      <a:r>
                        <a:rPr lang="en-US" dirty="0"/>
                        <a:t>Etc.</a:t>
                      </a:r>
                    </a:p>
                  </a:txBody>
                  <a:tcPr/>
                </a:tc>
                <a:extLst>
                  <a:ext uri="{0D108BD9-81ED-4DB2-BD59-A6C34878D82A}">
                    <a16:rowId xmlns:a16="http://schemas.microsoft.com/office/drawing/2014/main" val="2603849522"/>
                  </a:ext>
                </a:extLst>
              </a:tr>
              <a:tr h="370840">
                <a:tc gridSpan="4">
                  <a:txBody>
                    <a:bodyPr/>
                    <a:lstStyle/>
                    <a:p>
                      <a:r>
                        <a:rPr lang="en-US" b="1" dirty="0"/>
                        <a:t>Minor Criteria</a:t>
                      </a:r>
                    </a:p>
                  </a:txBody>
                  <a:tcPr/>
                </a:tc>
                <a:tc hMerge="1">
                  <a:txBody>
                    <a:bodyPr/>
                    <a:lstStyle/>
                    <a:p>
                      <a:endParaRPr lang="en-US"/>
                    </a:p>
                  </a:txBody>
                  <a:tcPr/>
                </a:tc>
                <a:tc hMerge="1">
                  <a:txBody>
                    <a:bodyPr/>
                    <a:lstStyle/>
                    <a:p>
                      <a:endParaRPr lang="en-US"/>
                    </a:p>
                  </a:txBody>
                  <a:tcPr/>
                </a:tc>
                <a:tc hMerge="1">
                  <a:txBody>
                    <a:bodyPr/>
                    <a:lstStyle/>
                    <a:p>
                      <a:r>
                        <a:rPr lang="en-US" dirty="0"/>
                        <a:t>…</a:t>
                      </a:r>
                    </a:p>
                  </a:txBody>
                  <a:tcPr/>
                </a:tc>
                <a:extLst>
                  <a:ext uri="{0D108BD9-81ED-4DB2-BD59-A6C34878D82A}">
                    <a16:rowId xmlns:a16="http://schemas.microsoft.com/office/drawing/2014/main" val="2623476788"/>
                  </a:ext>
                </a:extLst>
              </a:tr>
              <a:tr h="370840">
                <a:tc>
                  <a:txBody>
                    <a:bodyPr/>
                    <a:lstStyle/>
                    <a:p>
                      <a:r>
                        <a:rPr lang="en-US" dirty="0"/>
                        <a:t>First VBG with PaCO2 over 50</a:t>
                      </a:r>
                    </a:p>
                  </a:txBody>
                  <a:tcPr/>
                </a:tc>
                <a:tc>
                  <a:txBody>
                    <a:bodyPr/>
                    <a:lstStyle/>
                    <a:p>
                      <a:r>
                        <a:rPr lang="en-US" dirty="0"/>
                        <a:t>Initiation of NIV</a:t>
                      </a:r>
                    </a:p>
                  </a:txBody>
                  <a:tcPr/>
                </a:tc>
                <a:tc>
                  <a:txBody>
                    <a:bodyPr/>
                    <a:lstStyle/>
                    <a:p>
                      <a:r>
                        <a:rPr lang="en-US" dirty="0"/>
                        <a:t>Diagnostic code for respiratory failure of any type</a:t>
                      </a:r>
                    </a:p>
                  </a:txBody>
                  <a:tcPr/>
                </a:tc>
                <a:tc>
                  <a:txBody>
                    <a:bodyPr/>
                    <a:lstStyle/>
                    <a:p>
                      <a:r>
                        <a:rPr lang="en-US" dirty="0"/>
                        <a:t>…</a:t>
                      </a:r>
                    </a:p>
                  </a:txBody>
                  <a:tcPr/>
                </a:tc>
                <a:extLst>
                  <a:ext uri="{0D108BD9-81ED-4DB2-BD59-A6C34878D82A}">
                    <a16:rowId xmlns:a16="http://schemas.microsoft.com/office/drawing/2014/main" val="1987592416"/>
                  </a:ext>
                </a:extLst>
              </a:tr>
              <a:tr h="370840">
                <a:tc gridSpan="4">
                  <a:txBody>
                    <a:bodyPr/>
                    <a:lstStyle/>
                    <a:p>
                      <a:r>
                        <a:rPr lang="en-US" b="1" dirty="0"/>
                        <a:t>Predisposing Demographic</a:t>
                      </a:r>
                    </a:p>
                  </a:txBody>
                  <a:tcPr/>
                </a:tc>
                <a:tc hMerge="1">
                  <a:txBody>
                    <a:bodyPr/>
                    <a:lstStyle/>
                    <a:p>
                      <a:endParaRPr lang="en-US"/>
                    </a:p>
                  </a:txBody>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2124106373"/>
                  </a:ext>
                </a:extLst>
              </a:tr>
              <a:tr h="370840">
                <a:tc>
                  <a:txBody>
                    <a:bodyPr/>
                    <a:lstStyle/>
                    <a:p>
                      <a:r>
                        <a:rPr lang="en-US" dirty="0"/>
                        <a:t>Age over 65</a:t>
                      </a:r>
                    </a:p>
                  </a:txBody>
                  <a:tcPr/>
                </a:tc>
                <a:tc>
                  <a:txBody>
                    <a:bodyPr/>
                    <a:lstStyle/>
                    <a:p>
                      <a:r>
                        <a:rPr lang="en-US" dirty="0"/>
                        <a:t>BMI over 35</a:t>
                      </a:r>
                    </a:p>
                  </a:txBody>
                  <a:tcPr/>
                </a:tc>
                <a:tc>
                  <a:txBody>
                    <a:bodyPr/>
                    <a:lstStyle/>
                    <a:p>
                      <a:r>
                        <a:rPr lang="en-US" dirty="0"/>
                        <a:t>HCO3 27+ ***</a:t>
                      </a:r>
                    </a:p>
                  </a:txBody>
                  <a:tcPr/>
                </a:tc>
                <a:tc>
                  <a:txBody>
                    <a:bodyPr/>
                    <a:lstStyle/>
                    <a:p>
                      <a:r>
                        <a:rPr lang="en-US" dirty="0"/>
                        <a:t>…</a:t>
                      </a:r>
                    </a:p>
                  </a:txBody>
                  <a:tcPr/>
                </a:tc>
                <a:extLst>
                  <a:ext uri="{0D108BD9-81ED-4DB2-BD59-A6C34878D82A}">
                    <a16:rowId xmlns:a16="http://schemas.microsoft.com/office/drawing/2014/main" val="603302761"/>
                  </a:ext>
                </a:extLst>
              </a:tr>
              <a:tr h="370840">
                <a:tc gridSpan="4">
                  <a:txBody>
                    <a:bodyPr/>
                    <a:lstStyle/>
                    <a:p>
                      <a:r>
                        <a:rPr lang="en-US" b="1" dirty="0"/>
                        <a:t>Exclusions (none of these must be present)</a:t>
                      </a:r>
                    </a:p>
                  </a:txBody>
                  <a:tcPr/>
                </a:tc>
                <a:tc hMerge="1">
                  <a:txBody>
                    <a:bodyPr/>
                    <a:lstStyle/>
                    <a:p>
                      <a:endParaRPr lang="en-US"/>
                    </a:p>
                  </a:txBody>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4157984196"/>
                  </a:ext>
                </a:extLst>
              </a:tr>
              <a:tr h="370840">
                <a:tc>
                  <a:txBody>
                    <a:bodyPr/>
                    <a:lstStyle/>
                    <a:p>
                      <a:r>
                        <a:rPr lang="en-US" dirty="0"/>
                        <a:t>Criteria w/n 3h of anesthesia</a:t>
                      </a:r>
                    </a:p>
                  </a:txBody>
                  <a:tcPr/>
                </a:tc>
                <a:tc>
                  <a:txBody>
                    <a:bodyPr/>
                    <a:lstStyle/>
                    <a:p>
                      <a:r>
                        <a:rPr lang="en-US" dirty="0"/>
                        <a:t>Receiving IMV prior to criteria</a:t>
                      </a:r>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2130393680"/>
                  </a:ext>
                </a:extLst>
              </a:tr>
            </a:tbl>
          </a:graphicData>
        </a:graphic>
      </p:graphicFrame>
    </p:spTree>
    <p:extLst>
      <p:ext uri="{BB962C8B-B14F-4D97-AF65-F5344CB8AC3E}">
        <p14:creationId xmlns:p14="http://schemas.microsoft.com/office/powerpoint/2010/main" val="23484247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49CC41-15AD-0954-C20C-D9C6CA852EAC}"/>
              </a:ext>
            </a:extLst>
          </p:cNvPr>
          <p:cNvSpPr>
            <a:spLocks noGrp="1"/>
          </p:cNvSpPr>
          <p:nvPr>
            <p:ph type="title"/>
          </p:nvPr>
        </p:nvSpPr>
        <p:spPr/>
        <p:txBody>
          <a:bodyPr/>
          <a:lstStyle/>
          <a:p>
            <a:r>
              <a:rPr lang="en-US" dirty="0"/>
              <a:t>Features: experimental/continuous?</a:t>
            </a:r>
          </a:p>
        </p:txBody>
      </p:sp>
      <p:sp>
        <p:nvSpPr>
          <p:cNvPr id="3" name="Content Placeholder 2">
            <a:extLst>
              <a:ext uri="{FF2B5EF4-FFF2-40B4-BE49-F238E27FC236}">
                <a16:creationId xmlns:a16="http://schemas.microsoft.com/office/drawing/2014/main" id="{AFBDB56E-ADF2-2BC3-AB5B-903014D0A299}"/>
              </a:ext>
            </a:extLst>
          </p:cNvPr>
          <p:cNvSpPr>
            <a:spLocks noGrp="1"/>
          </p:cNvSpPr>
          <p:nvPr>
            <p:ph idx="1"/>
          </p:nvPr>
        </p:nvSpPr>
        <p:spPr/>
        <p:txBody>
          <a:bodyPr>
            <a:normAutofit/>
          </a:bodyPr>
          <a:lstStyle/>
          <a:p>
            <a:r>
              <a:rPr lang="en-US" dirty="0"/>
              <a:t>Age, BMI?  (analogous to age-adjusted </a:t>
            </a:r>
            <a:r>
              <a:rPr lang="en-US" dirty="0" err="1"/>
              <a:t>Ddimer</a:t>
            </a:r>
            <a:r>
              <a:rPr lang="en-US" dirty="0"/>
              <a:t>)</a:t>
            </a:r>
          </a:p>
          <a:p>
            <a:r>
              <a:rPr lang="en-US" dirty="0"/>
              <a:t>Medications?  (all data elements need to be reliably obtainable to be useful)</a:t>
            </a:r>
          </a:p>
          <a:p>
            <a:endParaRPr lang="en-US" dirty="0"/>
          </a:p>
          <a:p>
            <a:r>
              <a:rPr lang="en-US" dirty="0"/>
              <a:t>E.g. how in COVID (https://</a:t>
            </a:r>
            <a:r>
              <a:rPr lang="en-US" dirty="0" err="1"/>
              <a:t>github.com</a:t>
            </a:r>
            <a:r>
              <a:rPr lang="en-US" dirty="0"/>
              <a:t>/National-COVID-Cohort-Collaborative/</a:t>
            </a:r>
            <a:r>
              <a:rPr lang="en-US" dirty="0" err="1"/>
              <a:t>Phenotype_Data_Acquisition</a:t>
            </a:r>
            <a:r>
              <a:rPr lang="en-US" dirty="0"/>
              <a:t>/wiki/Latest-Phenotype) </a:t>
            </a:r>
          </a:p>
          <a:p>
            <a:pPr lvl="1"/>
            <a:r>
              <a:rPr lang="en-US" dirty="0"/>
              <a:t>Perhaps in combination with a “Weak positive” criteria: </a:t>
            </a:r>
          </a:p>
          <a:p>
            <a:endParaRPr lang="en-US" dirty="0"/>
          </a:p>
          <a:p>
            <a:r>
              <a:rPr lang="en-US" dirty="0"/>
              <a:t>Note: they also have a “NOT” phenotype – would this be useful? </a:t>
            </a:r>
          </a:p>
          <a:p>
            <a:endParaRPr lang="en-US" dirty="0"/>
          </a:p>
        </p:txBody>
      </p:sp>
    </p:spTree>
    <p:extLst>
      <p:ext uri="{BB962C8B-B14F-4D97-AF65-F5344CB8AC3E}">
        <p14:creationId xmlns:p14="http://schemas.microsoft.com/office/powerpoint/2010/main" val="21870537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C080803-4001-61D9-A7AB-89BE150AC2A7}"/>
              </a:ext>
            </a:extLst>
          </p:cNvPr>
          <p:cNvSpPr>
            <a:spLocks noGrp="1"/>
          </p:cNvSpPr>
          <p:nvPr>
            <p:ph idx="1"/>
          </p:nvPr>
        </p:nvSpPr>
        <p:spPr>
          <a:xfrm>
            <a:off x="613610" y="5438270"/>
            <a:ext cx="10515600" cy="2920415"/>
          </a:xfrm>
        </p:spPr>
        <p:txBody>
          <a:bodyPr/>
          <a:lstStyle/>
          <a:p>
            <a:r>
              <a:rPr lang="en-US" dirty="0"/>
              <a:t>Pooled-analysis of 5 studies (n=335 w/ OHS, n=1037 </a:t>
            </a:r>
            <a:r>
              <a:rPr lang="en-US" dirty="0" err="1"/>
              <a:t>eucapnic</a:t>
            </a:r>
            <a:r>
              <a:rPr lang="en-US" dirty="0"/>
              <a:t> obese)</a:t>
            </a:r>
          </a:p>
          <a:p>
            <a:pPr lvl="1"/>
            <a:r>
              <a:rPr lang="en-US" dirty="0"/>
              <a:t>Serum HCO3 &gt;= 27 </a:t>
            </a:r>
            <a:r>
              <a:rPr lang="en-US" dirty="0" err="1"/>
              <a:t>mEq</a:t>
            </a:r>
            <a:r>
              <a:rPr lang="en-US" dirty="0"/>
              <a:t>/L: </a:t>
            </a:r>
            <a:r>
              <a:rPr lang="en-US" b="1" dirty="0"/>
              <a:t>+LR 3.74; -LR 0.18</a:t>
            </a:r>
          </a:p>
        </p:txBody>
      </p:sp>
      <p:pic>
        <p:nvPicPr>
          <p:cNvPr id="4" name="Picture 3">
            <a:extLst>
              <a:ext uri="{FF2B5EF4-FFF2-40B4-BE49-F238E27FC236}">
                <a16:creationId xmlns:a16="http://schemas.microsoft.com/office/drawing/2014/main" id="{C11EF5AD-8145-5784-437B-EBA87568C4CB}"/>
              </a:ext>
            </a:extLst>
          </p:cNvPr>
          <p:cNvPicPr>
            <a:picLocks noChangeAspect="1"/>
          </p:cNvPicPr>
          <p:nvPr/>
        </p:nvPicPr>
        <p:blipFill>
          <a:blip r:embed="rId3"/>
          <a:stretch>
            <a:fillRect/>
          </a:stretch>
        </p:blipFill>
        <p:spPr>
          <a:xfrm>
            <a:off x="677778" y="1642562"/>
            <a:ext cx="10312400" cy="3517900"/>
          </a:xfrm>
          <a:prstGeom prst="rect">
            <a:avLst/>
          </a:prstGeom>
        </p:spPr>
      </p:pic>
      <p:pic>
        <p:nvPicPr>
          <p:cNvPr id="7" name="Picture 6">
            <a:extLst>
              <a:ext uri="{FF2B5EF4-FFF2-40B4-BE49-F238E27FC236}">
                <a16:creationId xmlns:a16="http://schemas.microsoft.com/office/drawing/2014/main" id="{9983C698-8A4E-DE68-14ED-FF0E609C1E86}"/>
              </a:ext>
            </a:extLst>
          </p:cNvPr>
          <p:cNvPicPr>
            <a:picLocks noChangeAspect="1"/>
          </p:cNvPicPr>
          <p:nvPr/>
        </p:nvPicPr>
        <p:blipFill>
          <a:blip r:embed="rId4"/>
          <a:stretch>
            <a:fillRect/>
          </a:stretch>
        </p:blipFill>
        <p:spPr>
          <a:xfrm>
            <a:off x="961523" y="645693"/>
            <a:ext cx="9563100" cy="914400"/>
          </a:xfrm>
          <a:prstGeom prst="rect">
            <a:avLst/>
          </a:prstGeom>
        </p:spPr>
      </p:pic>
    </p:spTree>
    <p:extLst>
      <p:ext uri="{BB962C8B-B14F-4D97-AF65-F5344CB8AC3E}">
        <p14:creationId xmlns:p14="http://schemas.microsoft.com/office/powerpoint/2010/main" val="42746067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6D7BA-13E4-E26C-2342-EAA1730CC949}"/>
              </a:ext>
            </a:extLst>
          </p:cNvPr>
          <p:cNvSpPr>
            <a:spLocks noGrp="1"/>
          </p:cNvSpPr>
          <p:nvPr>
            <p:ph type="title"/>
          </p:nvPr>
        </p:nvSpPr>
        <p:spPr/>
        <p:txBody>
          <a:bodyPr/>
          <a:lstStyle/>
          <a:p>
            <a:r>
              <a:rPr lang="en-US" dirty="0"/>
              <a:t>Utility considerations: </a:t>
            </a:r>
          </a:p>
        </p:txBody>
      </p:sp>
      <p:sp>
        <p:nvSpPr>
          <p:cNvPr id="3" name="Content Placeholder 2">
            <a:extLst>
              <a:ext uri="{FF2B5EF4-FFF2-40B4-BE49-F238E27FC236}">
                <a16:creationId xmlns:a16="http://schemas.microsoft.com/office/drawing/2014/main" id="{131B49A4-FD0D-41DD-2D8A-105D5BC9B081}"/>
              </a:ext>
            </a:extLst>
          </p:cNvPr>
          <p:cNvSpPr>
            <a:spLocks noGrp="1"/>
          </p:cNvSpPr>
          <p:nvPr>
            <p:ph idx="1"/>
          </p:nvPr>
        </p:nvSpPr>
        <p:spPr/>
        <p:txBody>
          <a:bodyPr/>
          <a:lstStyle/>
          <a:p>
            <a:r>
              <a:rPr lang="en-US" dirty="0"/>
              <a:t>Presentation of performance of each component individually (with some representation of who is included and excluded) and a model combining the elements is probably more likely to be useful than a normative “final output” – the user is people who design studies.. Anything that makes the output more “usable” will improve the project.</a:t>
            </a:r>
          </a:p>
          <a:p>
            <a:endParaRPr lang="en-US" dirty="0"/>
          </a:p>
        </p:txBody>
      </p:sp>
    </p:spTree>
    <p:extLst>
      <p:ext uri="{BB962C8B-B14F-4D97-AF65-F5344CB8AC3E}">
        <p14:creationId xmlns:p14="http://schemas.microsoft.com/office/powerpoint/2010/main" val="26839959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17787C-E172-393B-8E6D-620775F4FFCE}"/>
              </a:ext>
            </a:extLst>
          </p:cNvPr>
          <p:cNvSpPr>
            <a:spLocks noGrp="1"/>
          </p:cNvSpPr>
          <p:nvPr>
            <p:ph type="title"/>
          </p:nvPr>
        </p:nvSpPr>
        <p:spPr/>
        <p:txBody>
          <a:bodyPr/>
          <a:lstStyle/>
          <a:p>
            <a:r>
              <a:rPr lang="en-US" dirty="0"/>
              <a:t>Overall Structure:</a:t>
            </a:r>
          </a:p>
        </p:txBody>
      </p:sp>
      <p:sp>
        <p:nvSpPr>
          <p:cNvPr id="3" name="Content Placeholder 2">
            <a:extLst>
              <a:ext uri="{FF2B5EF4-FFF2-40B4-BE49-F238E27FC236}">
                <a16:creationId xmlns:a16="http://schemas.microsoft.com/office/drawing/2014/main" id="{6D4FD749-9949-A2EF-4730-F49434A8BE41}"/>
              </a:ext>
            </a:extLst>
          </p:cNvPr>
          <p:cNvSpPr>
            <a:spLocks noGrp="1"/>
          </p:cNvSpPr>
          <p:nvPr>
            <p:ph idx="1"/>
          </p:nvPr>
        </p:nvSpPr>
        <p:spPr/>
        <p:txBody>
          <a:bodyPr>
            <a:normAutofit fontScale="92500" lnSpcReduction="20000"/>
          </a:bodyPr>
          <a:lstStyle/>
          <a:p>
            <a:r>
              <a:rPr lang="en-US" dirty="0" err="1"/>
              <a:t>TriNetX</a:t>
            </a:r>
            <a:r>
              <a:rPr lang="en-US" dirty="0"/>
              <a:t>: data analysis to assess feasible, data trends, and get preliminary information for power analysis and design (current)</a:t>
            </a:r>
          </a:p>
          <a:p>
            <a:pPr lvl="1"/>
            <a:r>
              <a:rPr lang="en-US" dirty="0"/>
              <a:t>Will also run a latent component (or LASSO? Tensor </a:t>
            </a:r>
            <a:r>
              <a:rPr lang="en-US" dirty="0" err="1"/>
              <a:t>factorialization</a:t>
            </a:r>
            <a:r>
              <a:rPr lang="en-US" dirty="0"/>
              <a:t>? Generalized low </a:t>
            </a:r>
            <a:r>
              <a:rPr lang="en-US" dirty="0" err="1"/>
              <a:t>rankl</a:t>
            </a:r>
            <a:r>
              <a:rPr lang="en-US" dirty="0"/>
              <a:t> modeling) analysis to identify predictors of a gold standard definition</a:t>
            </a:r>
          </a:p>
          <a:p>
            <a:r>
              <a:rPr lang="en-US" dirty="0"/>
              <a:t>UU data pull: </a:t>
            </a:r>
          </a:p>
          <a:p>
            <a:pPr lvl="1"/>
            <a:r>
              <a:rPr lang="en-US" dirty="0"/>
              <a:t>Enriched cohort of patients (</a:t>
            </a:r>
            <a:r>
              <a:rPr lang="en-US" dirty="0" err="1"/>
              <a:t>ie</a:t>
            </a:r>
            <a:r>
              <a:rPr lang="en-US" dirty="0"/>
              <a:t>. more likely to have hypercapnic respiratory failure, ideally close to balanced)</a:t>
            </a:r>
          </a:p>
          <a:p>
            <a:pPr lvl="1"/>
            <a:r>
              <a:rPr lang="en-US" dirty="0"/>
              <a:t>Reference standard determination of 1. Definitive 2. Probable 3. Not </a:t>
            </a:r>
            <a:r>
              <a:rPr lang="en-US" dirty="0" err="1"/>
              <a:t>Hypercap</a:t>
            </a:r>
            <a:r>
              <a:rPr lang="en-US" dirty="0"/>
              <a:t> RF based on information available in the chart. 2 reviewers</a:t>
            </a:r>
          </a:p>
          <a:p>
            <a:pPr lvl="1"/>
            <a:r>
              <a:rPr lang="en-US" dirty="0"/>
              <a:t>Systematic Review of inclusion criteria used in studies or predictors of hypercapnic RF -&gt; evaluation of each of these as “features” in the phenotype</a:t>
            </a:r>
          </a:p>
          <a:p>
            <a:pPr lvl="1"/>
            <a:r>
              <a:rPr lang="en-US" dirty="0"/>
              <a:t>Evaluate performance of each, and combinations of those criteria </a:t>
            </a:r>
          </a:p>
          <a:p>
            <a:r>
              <a:rPr lang="en-US" dirty="0"/>
              <a:t>Re-extrapolation to </a:t>
            </a:r>
            <a:r>
              <a:rPr lang="en-US" dirty="0" err="1"/>
              <a:t>TriNetX</a:t>
            </a:r>
            <a:endParaRPr lang="en-US" dirty="0"/>
          </a:p>
        </p:txBody>
      </p:sp>
    </p:spTree>
    <p:extLst>
      <p:ext uri="{BB962C8B-B14F-4D97-AF65-F5344CB8AC3E}">
        <p14:creationId xmlns:p14="http://schemas.microsoft.com/office/powerpoint/2010/main" val="35682603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B70E8-0E1A-5506-9635-F03F8F423F11}"/>
              </a:ext>
            </a:extLst>
          </p:cNvPr>
          <p:cNvSpPr>
            <a:spLocks noGrp="1"/>
          </p:cNvSpPr>
          <p:nvPr>
            <p:ph type="title"/>
          </p:nvPr>
        </p:nvSpPr>
        <p:spPr/>
        <p:txBody>
          <a:bodyPr/>
          <a:lstStyle/>
          <a:p>
            <a:r>
              <a:rPr lang="en-US" dirty="0"/>
              <a:t>Study design: </a:t>
            </a:r>
          </a:p>
        </p:txBody>
      </p:sp>
      <p:sp>
        <p:nvSpPr>
          <p:cNvPr id="3" name="Content Placeholder 2">
            <a:extLst>
              <a:ext uri="{FF2B5EF4-FFF2-40B4-BE49-F238E27FC236}">
                <a16:creationId xmlns:a16="http://schemas.microsoft.com/office/drawing/2014/main" id="{C7CD8229-211B-2960-8EC9-97D5A952AF74}"/>
              </a:ext>
            </a:extLst>
          </p:cNvPr>
          <p:cNvSpPr>
            <a:spLocks noGrp="1"/>
          </p:cNvSpPr>
          <p:nvPr>
            <p:ph idx="1"/>
          </p:nvPr>
        </p:nvSpPr>
        <p:spPr>
          <a:xfrm>
            <a:off x="838201" y="1825625"/>
            <a:ext cx="6615182" cy="4667250"/>
          </a:xfrm>
        </p:spPr>
        <p:txBody>
          <a:bodyPr>
            <a:normAutofit/>
          </a:bodyPr>
          <a:lstStyle/>
          <a:p>
            <a:pPr marL="0" indent="0">
              <a:buNone/>
            </a:pPr>
            <a:r>
              <a:rPr lang="en-US" dirty="0"/>
              <a:t>Calculate Se and </a:t>
            </a:r>
            <a:r>
              <a:rPr lang="en-US" dirty="0" err="1"/>
              <a:t>Sp</a:t>
            </a:r>
            <a:r>
              <a:rPr lang="en-US" dirty="0"/>
              <a:t> for Definite and Probable non-iatrogenic hypercapnic respiratory failure with various definitions</a:t>
            </a:r>
          </a:p>
          <a:p>
            <a:pPr marL="0" indent="0">
              <a:buNone/>
            </a:pPr>
            <a:endParaRPr lang="en-US" dirty="0"/>
          </a:p>
          <a:p>
            <a:pPr marL="0" indent="0">
              <a:buNone/>
            </a:pPr>
            <a:r>
              <a:rPr lang="en-US" dirty="0"/>
              <a:t>In proposing multi-criteria</a:t>
            </a:r>
          </a:p>
          <a:p>
            <a:pPr>
              <a:buFontTx/>
              <a:buChar char="-"/>
            </a:pPr>
            <a:r>
              <a:rPr lang="en-US" dirty="0"/>
              <a:t>Change in AUROC/Precision-recall curve?</a:t>
            </a:r>
          </a:p>
          <a:p>
            <a:pPr>
              <a:buFontTx/>
              <a:buChar char="-"/>
            </a:pPr>
            <a:r>
              <a:rPr lang="en-US" dirty="0"/>
              <a:t>Net Reclassification Index?</a:t>
            </a:r>
          </a:p>
          <a:p>
            <a:pPr>
              <a:buFontTx/>
              <a:buChar char="-"/>
            </a:pPr>
            <a:r>
              <a:rPr lang="en-US" dirty="0"/>
              <a:t>Shapley values?</a:t>
            </a:r>
          </a:p>
        </p:txBody>
      </p:sp>
      <p:pic>
        <p:nvPicPr>
          <p:cNvPr id="6" name="Picture 5" descr="Diagram, venn diagram&#10;&#10;Description automatically generated">
            <a:extLst>
              <a:ext uri="{FF2B5EF4-FFF2-40B4-BE49-F238E27FC236}">
                <a16:creationId xmlns:a16="http://schemas.microsoft.com/office/drawing/2014/main" id="{F7C498FE-DF65-9755-A9A1-6BC65C1B08C2}"/>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7122694" y="2466315"/>
            <a:ext cx="4947531" cy="3710648"/>
          </a:xfrm>
          <a:prstGeom prst="rect">
            <a:avLst/>
          </a:prstGeom>
        </p:spPr>
      </p:pic>
      <p:sp>
        <p:nvSpPr>
          <p:cNvPr id="7" name="Oval 6">
            <a:extLst>
              <a:ext uri="{FF2B5EF4-FFF2-40B4-BE49-F238E27FC236}">
                <a16:creationId xmlns:a16="http://schemas.microsoft.com/office/drawing/2014/main" id="{C9B58369-187F-3CAB-C2D5-51CBDD86FAE3}"/>
              </a:ext>
            </a:extLst>
          </p:cNvPr>
          <p:cNvSpPr/>
          <p:nvPr/>
        </p:nvSpPr>
        <p:spPr>
          <a:xfrm>
            <a:off x="7436974" y="-401053"/>
            <a:ext cx="6728205" cy="7379369"/>
          </a:xfrm>
          <a:prstGeom prst="ellipse">
            <a:avLst/>
          </a:prstGeom>
          <a:solidFill>
            <a:schemeClr val="bg1">
              <a:alpha val="0"/>
            </a:schemeClr>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5-Point Star 7">
            <a:extLst>
              <a:ext uri="{FF2B5EF4-FFF2-40B4-BE49-F238E27FC236}">
                <a16:creationId xmlns:a16="http://schemas.microsoft.com/office/drawing/2014/main" id="{0127A33F-9B35-9764-2327-349650D6576D}"/>
              </a:ext>
            </a:extLst>
          </p:cNvPr>
          <p:cNvSpPr/>
          <p:nvPr/>
        </p:nvSpPr>
        <p:spPr>
          <a:xfrm>
            <a:off x="9079832" y="1863687"/>
            <a:ext cx="272716" cy="214814"/>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5-Point Star 9">
            <a:extLst>
              <a:ext uri="{FF2B5EF4-FFF2-40B4-BE49-F238E27FC236}">
                <a16:creationId xmlns:a16="http://schemas.microsoft.com/office/drawing/2014/main" id="{D47A22CB-CD49-16A2-F11D-2CBB2255C03C}"/>
              </a:ext>
            </a:extLst>
          </p:cNvPr>
          <p:cNvSpPr/>
          <p:nvPr/>
        </p:nvSpPr>
        <p:spPr>
          <a:xfrm>
            <a:off x="8462211" y="2251501"/>
            <a:ext cx="272716" cy="214814"/>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5-Point Star 10">
            <a:extLst>
              <a:ext uri="{FF2B5EF4-FFF2-40B4-BE49-F238E27FC236}">
                <a16:creationId xmlns:a16="http://schemas.microsoft.com/office/drawing/2014/main" id="{C69411E7-7906-7D3D-92D6-68BAD368813D}"/>
              </a:ext>
            </a:extLst>
          </p:cNvPr>
          <p:cNvSpPr/>
          <p:nvPr/>
        </p:nvSpPr>
        <p:spPr>
          <a:xfrm>
            <a:off x="10311063" y="2196402"/>
            <a:ext cx="272716" cy="214814"/>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5-Point Star 11">
            <a:extLst>
              <a:ext uri="{FF2B5EF4-FFF2-40B4-BE49-F238E27FC236}">
                <a16:creationId xmlns:a16="http://schemas.microsoft.com/office/drawing/2014/main" id="{7F6F4434-454C-FB3A-7E19-1333826E38C3}"/>
              </a:ext>
            </a:extLst>
          </p:cNvPr>
          <p:cNvSpPr/>
          <p:nvPr/>
        </p:nvSpPr>
        <p:spPr>
          <a:xfrm>
            <a:off x="9841832" y="925224"/>
            <a:ext cx="272716" cy="214814"/>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5-Point Star 12">
            <a:extLst>
              <a:ext uri="{FF2B5EF4-FFF2-40B4-BE49-F238E27FC236}">
                <a16:creationId xmlns:a16="http://schemas.microsoft.com/office/drawing/2014/main" id="{D169939B-ED9B-A648-0672-2ED1F27C85DD}"/>
              </a:ext>
            </a:extLst>
          </p:cNvPr>
          <p:cNvSpPr/>
          <p:nvPr/>
        </p:nvSpPr>
        <p:spPr>
          <a:xfrm>
            <a:off x="9705475" y="1718218"/>
            <a:ext cx="272716" cy="214814"/>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5-Point Star 13">
            <a:extLst>
              <a:ext uri="{FF2B5EF4-FFF2-40B4-BE49-F238E27FC236}">
                <a16:creationId xmlns:a16="http://schemas.microsoft.com/office/drawing/2014/main" id="{BDB9B335-E7A3-EF5F-F8F4-DDE1DA98CDC8}"/>
              </a:ext>
            </a:extLst>
          </p:cNvPr>
          <p:cNvSpPr/>
          <p:nvPr/>
        </p:nvSpPr>
        <p:spPr>
          <a:xfrm>
            <a:off x="9336507" y="2504377"/>
            <a:ext cx="272716" cy="214814"/>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5-Point Star 14">
            <a:extLst>
              <a:ext uri="{FF2B5EF4-FFF2-40B4-BE49-F238E27FC236}">
                <a16:creationId xmlns:a16="http://schemas.microsoft.com/office/drawing/2014/main" id="{A376EF84-D5F6-DD53-5167-625FC4A1FEC6}"/>
              </a:ext>
            </a:extLst>
          </p:cNvPr>
          <p:cNvSpPr/>
          <p:nvPr/>
        </p:nvSpPr>
        <p:spPr>
          <a:xfrm>
            <a:off x="8943474" y="3429000"/>
            <a:ext cx="272716" cy="214814"/>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5-Point Star 15">
            <a:extLst>
              <a:ext uri="{FF2B5EF4-FFF2-40B4-BE49-F238E27FC236}">
                <a16:creationId xmlns:a16="http://schemas.microsoft.com/office/drawing/2014/main" id="{55C2E9C7-5D72-35EE-1838-5DC12794C962}"/>
              </a:ext>
            </a:extLst>
          </p:cNvPr>
          <p:cNvSpPr/>
          <p:nvPr/>
        </p:nvSpPr>
        <p:spPr>
          <a:xfrm>
            <a:off x="8718886" y="4175877"/>
            <a:ext cx="272716" cy="214814"/>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5-Point Star 16">
            <a:extLst>
              <a:ext uri="{FF2B5EF4-FFF2-40B4-BE49-F238E27FC236}">
                <a16:creationId xmlns:a16="http://schemas.microsoft.com/office/drawing/2014/main" id="{D6B113B5-A4F3-27E6-E44F-AA9C99F4D9D9}"/>
              </a:ext>
            </a:extLst>
          </p:cNvPr>
          <p:cNvSpPr/>
          <p:nvPr/>
        </p:nvSpPr>
        <p:spPr>
          <a:xfrm>
            <a:off x="9184108" y="4068470"/>
            <a:ext cx="272716" cy="214814"/>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5-Point Star 17">
            <a:extLst>
              <a:ext uri="{FF2B5EF4-FFF2-40B4-BE49-F238E27FC236}">
                <a16:creationId xmlns:a16="http://schemas.microsoft.com/office/drawing/2014/main" id="{1A55B71E-2244-2E58-3C11-ED29F497267D}"/>
              </a:ext>
            </a:extLst>
          </p:cNvPr>
          <p:cNvSpPr/>
          <p:nvPr/>
        </p:nvSpPr>
        <p:spPr>
          <a:xfrm>
            <a:off x="9978190" y="3643814"/>
            <a:ext cx="272716" cy="214814"/>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5-Point Star 18">
            <a:extLst>
              <a:ext uri="{FF2B5EF4-FFF2-40B4-BE49-F238E27FC236}">
                <a16:creationId xmlns:a16="http://schemas.microsoft.com/office/drawing/2014/main" id="{9EF6BC54-0C71-23D7-38D0-6CB1B3588173}"/>
              </a:ext>
            </a:extLst>
          </p:cNvPr>
          <p:cNvSpPr/>
          <p:nvPr/>
        </p:nvSpPr>
        <p:spPr>
          <a:xfrm>
            <a:off x="9705476" y="4068470"/>
            <a:ext cx="272716" cy="214814"/>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5-Point Star 19">
            <a:extLst>
              <a:ext uri="{FF2B5EF4-FFF2-40B4-BE49-F238E27FC236}">
                <a16:creationId xmlns:a16="http://schemas.microsoft.com/office/drawing/2014/main" id="{93830E76-95DF-A0CB-F72C-85C82DF471D7}"/>
              </a:ext>
            </a:extLst>
          </p:cNvPr>
          <p:cNvSpPr/>
          <p:nvPr/>
        </p:nvSpPr>
        <p:spPr>
          <a:xfrm>
            <a:off x="10512319" y="4274035"/>
            <a:ext cx="272716" cy="214814"/>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5-Point Star 20">
            <a:extLst>
              <a:ext uri="{FF2B5EF4-FFF2-40B4-BE49-F238E27FC236}">
                <a16:creationId xmlns:a16="http://schemas.microsoft.com/office/drawing/2014/main" id="{665754B0-47DE-44B8-62B6-5522B224BA63}"/>
              </a:ext>
            </a:extLst>
          </p:cNvPr>
          <p:cNvSpPr/>
          <p:nvPr/>
        </p:nvSpPr>
        <p:spPr>
          <a:xfrm>
            <a:off x="10395285" y="3631469"/>
            <a:ext cx="272716" cy="214814"/>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5-Point Star 21">
            <a:extLst>
              <a:ext uri="{FF2B5EF4-FFF2-40B4-BE49-F238E27FC236}">
                <a16:creationId xmlns:a16="http://schemas.microsoft.com/office/drawing/2014/main" id="{FD55DA99-778B-D30E-FEEC-261617275DCE}"/>
              </a:ext>
            </a:extLst>
          </p:cNvPr>
          <p:cNvSpPr/>
          <p:nvPr/>
        </p:nvSpPr>
        <p:spPr>
          <a:xfrm>
            <a:off x="9978190" y="4498098"/>
            <a:ext cx="272716" cy="214814"/>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5-Point Star 22">
            <a:extLst>
              <a:ext uri="{FF2B5EF4-FFF2-40B4-BE49-F238E27FC236}">
                <a16:creationId xmlns:a16="http://schemas.microsoft.com/office/drawing/2014/main" id="{125F1563-870E-97B0-BBE7-B1143BBB3576}"/>
              </a:ext>
            </a:extLst>
          </p:cNvPr>
          <p:cNvSpPr/>
          <p:nvPr/>
        </p:nvSpPr>
        <p:spPr>
          <a:xfrm>
            <a:off x="10292470" y="4567304"/>
            <a:ext cx="272716" cy="214814"/>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5-Point Star 23">
            <a:extLst>
              <a:ext uri="{FF2B5EF4-FFF2-40B4-BE49-F238E27FC236}">
                <a16:creationId xmlns:a16="http://schemas.microsoft.com/office/drawing/2014/main" id="{CE9D253C-37C3-DFC2-3498-58175F43FD2A}"/>
              </a:ext>
            </a:extLst>
          </p:cNvPr>
          <p:cNvSpPr/>
          <p:nvPr/>
        </p:nvSpPr>
        <p:spPr>
          <a:xfrm>
            <a:off x="9432759" y="4844097"/>
            <a:ext cx="272716" cy="214814"/>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5-Point Star 24">
            <a:extLst>
              <a:ext uri="{FF2B5EF4-FFF2-40B4-BE49-F238E27FC236}">
                <a16:creationId xmlns:a16="http://schemas.microsoft.com/office/drawing/2014/main" id="{C12EFE2B-BAC6-9FC2-1C16-2436D7BAF4A3}"/>
              </a:ext>
            </a:extLst>
          </p:cNvPr>
          <p:cNvSpPr/>
          <p:nvPr/>
        </p:nvSpPr>
        <p:spPr>
          <a:xfrm>
            <a:off x="9684692" y="4674711"/>
            <a:ext cx="272716" cy="214814"/>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5-Point Star 25">
            <a:extLst>
              <a:ext uri="{FF2B5EF4-FFF2-40B4-BE49-F238E27FC236}">
                <a16:creationId xmlns:a16="http://schemas.microsoft.com/office/drawing/2014/main" id="{2E86F4E1-2A9A-A1A1-46F6-055A294E0270}"/>
              </a:ext>
            </a:extLst>
          </p:cNvPr>
          <p:cNvSpPr/>
          <p:nvPr/>
        </p:nvSpPr>
        <p:spPr>
          <a:xfrm>
            <a:off x="9548336" y="5166318"/>
            <a:ext cx="272716" cy="214814"/>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5-Point Star 26">
            <a:extLst>
              <a:ext uri="{FF2B5EF4-FFF2-40B4-BE49-F238E27FC236}">
                <a16:creationId xmlns:a16="http://schemas.microsoft.com/office/drawing/2014/main" id="{814295CA-AC7D-761F-B0C4-8A44F2DDE9B2}"/>
              </a:ext>
            </a:extLst>
          </p:cNvPr>
          <p:cNvSpPr/>
          <p:nvPr/>
        </p:nvSpPr>
        <p:spPr>
          <a:xfrm>
            <a:off x="10038347" y="5094906"/>
            <a:ext cx="272716" cy="214814"/>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159239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56C8C0-0076-8177-2087-FF0271BC8E7B}"/>
              </a:ext>
            </a:extLst>
          </p:cNvPr>
          <p:cNvSpPr>
            <a:spLocks noGrp="1"/>
          </p:cNvSpPr>
          <p:nvPr>
            <p:ph type="title"/>
          </p:nvPr>
        </p:nvSpPr>
        <p:spPr/>
        <p:txBody>
          <a:bodyPr/>
          <a:lstStyle/>
          <a:p>
            <a:r>
              <a:rPr lang="en-US" dirty="0"/>
              <a:t>Validation/Generalizability?</a:t>
            </a:r>
          </a:p>
        </p:txBody>
      </p:sp>
      <p:sp>
        <p:nvSpPr>
          <p:cNvPr id="3" name="Content Placeholder 2">
            <a:extLst>
              <a:ext uri="{FF2B5EF4-FFF2-40B4-BE49-F238E27FC236}">
                <a16:creationId xmlns:a16="http://schemas.microsoft.com/office/drawing/2014/main" id="{3549C651-F626-41F9-9F85-D2C4EBA6750A}"/>
              </a:ext>
            </a:extLst>
          </p:cNvPr>
          <p:cNvSpPr>
            <a:spLocks noGrp="1"/>
          </p:cNvSpPr>
          <p:nvPr>
            <p:ph idx="1"/>
          </p:nvPr>
        </p:nvSpPr>
        <p:spPr/>
        <p:txBody>
          <a:bodyPr>
            <a:normAutofit lnSpcReduction="10000"/>
          </a:bodyPr>
          <a:lstStyle/>
          <a:p>
            <a:pPr marL="0" indent="0">
              <a:buNone/>
            </a:pPr>
            <a:endParaRPr lang="en-US" dirty="0"/>
          </a:p>
          <a:p>
            <a:pPr marL="0" indent="0">
              <a:buNone/>
            </a:pPr>
            <a:r>
              <a:rPr lang="en-US" dirty="0"/>
              <a:t>Bootstrapped internal validation worthwhile to assess performance? (</a:t>
            </a:r>
            <a:r>
              <a:rPr lang="en-US" dirty="0" err="1"/>
              <a:t>ie</a:t>
            </a:r>
            <a:r>
              <a:rPr lang="en-US" dirty="0"/>
              <a:t> with a prediction model)</a:t>
            </a:r>
          </a:p>
          <a:p>
            <a:pPr marL="0" indent="0">
              <a:buNone/>
            </a:pPr>
            <a:r>
              <a:rPr lang="en-US" dirty="0"/>
              <a:t>Generalizability: Regenerate </a:t>
            </a:r>
            <a:r>
              <a:rPr lang="en-US" dirty="0" err="1"/>
              <a:t>venn</a:t>
            </a:r>
            <a:r>
              <a:rPr lang="en-US" dirty="0"/>
              <a:t>-diagram on </a:t>
            </a:r>
            <a:r>
              <a:rPr lang="en-US" dirty="0" err="1"/>
              <a:t>TriNetX</a:t>
            </a:r>
            <a:r>
              <a:rPr lang="en-US" dirty="0"/>
              <a:t> data (nationally representative data)</a:t>
            </a:r>
          </a:p>
          <a:p>
            <a:r>
              <a:rPr lang="en-US" dirty="0"/>
              <a:t>Implication: if patterns of overlap similar, accuracy may be too</a:t>
            </a:r>
          </a:p>
          <a:p>
            <a:r>
              <a:rPr lang="en-US" dirty="0"/>
              <a:t>Also lets us explore the implications some.</a:t>
            </a:r>
          </a:p>
          <a:p>
            <a:pPr lvl="1"/>
            <a:r>
              <a:rPr lang="en-US" dirty="0"/>
              <a:t>in particular, trying to </a:t>
            </a:r>
            <a:r>
              <a:rPr lang="en-US" dirty="0" err="1"/>
              <a:t>guage</a:t>
            </a:r>
            <a:r>
              <a:rPr lang="en-US" dirty="0"/>
              <a:t> it's performance in more varied populations. </a:t>
            </a:r>
          </a:p>
          <a:p>
            <a:r>
              <a:rPr lang="en-US" dirty="0"/>
              <a:t>"Bring your own model”? What sort of outputs could we get from this?</a:t>
            </a:r>
          </a:p>
          <a:p>
            <a:endParaRPr lang="en-US" dirty="0"/>
          </a:p>
        </p:txBody>
      </p:sp>
    </p:spTree>
    <p:extLst>
      <p:ext uri="{BB962C8B-B14F-4D97-AF65-F5344CB8AC3E}">
        <p14:creationId xmlns:p14="http://schemas.microsoft.com/office/powerpoint/2010/main" val="31103947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F06BD27-5B1D-8DD4-C497-356B4E769351}"/>
              </a:ext>
            </a:extLst>
          </p:cNvPr>
          <p:cNvSpPr>
            <a:spLocks noGrp="1"/>
          </p:cNvSpPr>
          <p:nvPr>
            <p:ph idx="1"/>
          </p:nvPr>
        </p:nvSpPr>
        <p:spPr>
          <a:xfrm>
            <a:off x="533400" y="2875803"/>
            <a:ext cx="3990474" cy="4429782"/>
          </a:xfrm>
        </p:spPr>
        <p:txBody>
          <a:bodyPr/>
          <a:lstStyle/>
          <a:p>
            <a:r>
              <a:rPr lang="en-US" dirty="0"/>
              <a:t>“In acclimatized people, the decrease in [HCO3-] is 1.5 </a:t>
            </a:r>
            <a:r>
              <a:rPr lang="en-US" dirty="0" err="1"/>
              <a:t>mEq</a:t>
            </a:r>
            <a:r>
              <a:rPr lang="en-US" dirty="0"/>
              <a:t>/L per each 1000 m”</a:t>
            </a:r>
          </a:p>
          <a:p>
            <a:r>
              <a:rPr lang="en-US" dirty="0"/>
              <a:t>Change in variance?</a:t>
            </a:r>
          </a:p>
          <a:p>
            <a:pPr lvl="1"/>
            <a:r>
              <a:rPr lang="en-US" dirty="0"/>
              <a:t>Local data?</a:t>
            </a:r>
          </a:p>
          <a:p>
            <a:pPr lvl="1"/>
            <a:r>
              <a:rPr lang="en-US" dirty="0"/>
              <a:t>Erik Swenson?</a:t>
            </a:r>
          </a:p>
          <a:p>
            <a:pPr lvl="1"/>
            <a:r>
              <a:rPr lang="en-US" dirty="0"/>
              <a:t>Information on the elevation of habitation of the world population? </a:t>
            </a:r>
          </a:p>
        </p:txBody>
      </p:sp>
      <p:pic>
        <p:nvPicPr>
          <p:cNvPr id="10" name="Picture 9">
            <a:extLst>
              <a:ext uri="{FF2B5EF4-FFF2-40B4-BE49-F238E27FC236}">
                <a16:creationId xmlns:a16="http://schemas.microsoft.com/office/drawing/2014/main" id="{83BF0EB6-922E-7F9C-BBB4-CA0BD6EC4054}"/>
              </a:ext>
            </a:extLst>
          </p:cNvPr>
          <p:cNvPicPr>
            <a:picLocks noChangeAspect="1"/>
          </p:cNvPicPr>
          <p:nvPr/>
        </p:nvPicPr>
        <p:blipFill>
          <a:blip r:embed="rId3"/>
          <a:stretch>
            <a:fillRect/>
          </a:stretch>
        </p:blipFill>
        <p:spPr>
          <a:xfrm>
            <a:off x="4780547" y="2474753"/>
            <a:ext cx="5900128" cy="4206784"/>
          </a:xfrm>
          <a:prstGeom prst="rect">
            <a:avLst/>
          </a:prstGeom>
        </p:spPr>
      </p:pic>
      <p:pic>
        <p:nvPicPr>
          <p:cNvPr id="11" name="Picture 10">
            <a:extLst>
              <a:ext uri="{FF2B5EF4-FFF2-40B4-BE49-F238E27FC236}">
                <a16:creationId xmlns:a16="http://schemas.microsoft.com/office/drawing/2014/main" id="{4FA3F929-DC03-B8B6-8A2D-50CFAE463CB0}"/>
              </a:ext>
            </a:extLst>
          </p:cNvPr>
          <p:cNvPicPr>
            <a:picLocks noChangeAspect="1"/>
          </p:cNvPicPr>
          <p:nvPr/>
        </p:nvPicPr>
        <p:blipFill>
          <a:blip r:embed="rId4"/>
          <a:stretch>
            <a:fillRect/>
          </a:stretch>
        </p:blipFill>
        <p:spPr>
          <a:xfrm>
            <a:off x="1697789" y="176463"/>
            <a:ext cx="7157453" cy="2075292"/>
          </a:xfrm>
          <a:prstGeom prst="rect">
            <a:avLst/>
          </a:prstGeom>
        </p:spPr>
      </p:pic>
    </p:spTree>
    <p:extLst>
      <p:ext uri="{BB962C8B-B14F-4D97-AF65-F5344CB8AC3E}">
        <p14:creationId xmlns:p14="http://schemas.microsoft.com/office/powerpoint/2010/main" val="21576091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B8C6A-76EB-1C15-8419-46E89849C1CE}"/>
              </a:ext>
            </a:extLst>
          </p:cNvPr>
          <p:cNvSpPr>
            <a:spLocks noGrp="1"/>
          </p:cNvSpPr>
          <p:nvPr>
            <p:ph type="title"/>
          </p:nvPr>
        </p:nvSpPr>
        <p:spPr/>
        <p:txBody>
          <a:bodyPr/>
          <a:lstStyle/>
          <a:p>
            <a:r>
              <a:rPr lang="en-US" dirty="0"/>
              <a:t>Anticipated Critiques</a:t>
            </a:r>
          </a:p>
        </p:txBody>
      </p:sp>
      <p:sp>
        <p:nvSpPr>
          <p:cNvPr id="3" name="Content Placeholder 2">
            <a:extLst>
              <a:ext uri="{FF2B5EF4-FFF2-40B4-BE49-F238E27FC236}">
                <a16:creationId xmlns:a16="http://schemas.microsoft.com/office/drawing/2014/main" id="{A9D3D2CB-F144-1355-7835-978F0AD6B9E3}"/>
              </a:ext>
            </a:extLst>
          </p:cNvPr>
          <p:cNvSpPr>
            <a:spLocks noGrp="1"/>
          </p:cNvSpPr>
          <p:nvPr>
            <p:ph idx="1"/>
          </p:nvPr>
        </p:nvSpPr>
        <p:spPr/>
        <p:txBody>
          <a:bodyPr>
            <a:normAutofit fontScale="62500" lnSpcReduction="20000"/>
          </a:bodyPr>
          <a:lstStyle/>
          <a:p>
            <a:r>
              <a:rPr lang="en-US" dirty="0"/>
              <a:t>Is “Hypercapnic Respiratory Failure” too heterogenous to study? </a:t>
            </a:r>
          </a:p>
          <a:p>
            <a:pPr lvl="1"/>
            <a:r>
              <a:rPr lang="en-US" dirty="0"/>
              <a:t>Studying ’syndromes’ haven’t been particularly fruitful </a:t>
            </a:r>
          </a:p>
          <a:p>
            <a:pPr lvl="1"/>
            <a:r>
              <a:rPr lang="en-US" dirty="0"/>
              <a:t>Proposed paradigm -&gt; moving toward precision in defining the heterogeneity: will it be based on physiologic, epidemiologic, microbiologic criteria? </a:t>
            </a:r>
          </a:p>
          <a:p>
            <a:pPr lvl="1"/>
            <a:r>
              <a:rPr lang="en-US" dirty="0">
                <a:hlinkClick r:id="rId3"/>
              </a:rPr>
              <a:t>https://www.nature.com/articles/s41591-022-01843-x#Fig1</a:t>
            </a:r>
            <a:endParaRPr lang="en-US" dirty="0"/>
          </a:p>
          <a:p>
            <a:r>
              <a:rPr lang="en-US" dirty="0"/>
              <a:t>[ ] what ways do I have to increase the rigor / reproducibility of these steps? Obviously, can't make the charts available - but making the features used by the actual model might help?</a:t>
            </a:r>
          </a:p>
          <a:p>
            <a:r>
              <a:rPr lang="en-US" dirty="0"/>
              <a:t>--- want to have enough information that we can re-draw the lines around disease definitions if they change. </a:t>
            </a:r>
          </a:p>
          <a:p>
            <a:pPr lvl="1"/>
            <a:r>
              <a:rPr lang="en-US" dirty="0"/>
              <a:t>Re: COVID models: “"Most of these prognostic COVID-19 models, usually with a mortality or clinical deterioration outcome, were judged to be at high risk of bias, for which the main reasons were the use of inappropriate data sources, inadequate low sample sizes, inappropriate statistical model evaluations and overall poor reporting."</a:t>
            </a:r>
          </a:p>
          <a:p>
            <a:pPr lvl="1"/>
            <a:r>
              <a:rPr lang="en-US" dirty="0" err="1"/>
              <a:t>Idiosyncracies</a:t>
            </a:r>
            <a:r>
              <a:rPr lang="en-US" dirty="0"/>
              <a:t> in local coding practices?</a:t>
            </a:r>
          </a:p>
          <a:p>
            <a:pPr lvl="1"/>
            <a:endParaRPr lang="en-US" dirty="0"/>
          </a:p>
          <a:p>
            <a:pPr lvl="0"/>
            <a:r>
              <a:rPr lang="en-US" b="1" dirty="0"/>
              <a:t>Intended use: enroll in studies</a:t>
            </a:r>
            <a:endParaRPr lang="en-US" dirty="0"/>
          </a:p>
          <a:p>
            <a:pPr lvl="1"/>
            <a:r>
              <a:rPr lang="en-US" b="1" dirty="0"/>
              <a:t>Not: Best-practice alert to consider hypercapnia in an individual patient</a:t>
            </a:r>
            <a:endParaRPr lang="en-US" dirty="0"/>
          </a:p>
          <a:p>
            <a:pPr lvl="1"/>
            <a:r>
              <a:rPr lang="en-US" dirty="0"/>
              <a:t>For cohort studies: </a:t>
            </a:r>
          </a:p>
          <a:p>
            <a:pPr lvl="1"/>
            <a:r>
              <a:rPr lang="en-US" dirty="0"/>
              <a:t>For case-control studies: cases need a specific definition to avoid diluting the power</a:t>
            </a:r>
          </a:p>
          <a:p>
            <a:endParaRPr lang="en-US" dirty="0"/>
          </a:p>
        </p:txBody>
      </p:sp>
    </p:spTree>
    <p:extLst>
      <p:ext uri="{BB962C8B-B14F-4D97-AF65-F5344CB8AC3E}">
        <p14:creationId xmlns:p14="http://schemas.microsoft.com/office/powerpoint/2010/main" val="32529224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D081F-0DA5-9920-4240-6AEAC2821B7B}"/>
              </a:ext>
            </a:extLst>
          </p:cNvPr>
          <p:cNvSpPr>
            <a:spLocks noGrp="1"/>
          </p:cNvSpPr>
          <p:nvPr>
            <p:ph type="title"/>
          </p:nvPr>
        </p:nvSpPr>
        <p:spPr/>
        <p:txBody>
          <a:bodyPr>
            <a:normAutofit fontScale="90000"/>
          </a:bodyPr>
          <a:lstStyle/>
          <a:p>
            <a:r>
              <a:rPr lang="en-US" dirty="0"/>
              <a:t>Electronics 2019, 8, 1235; doi:10.3390/electronics8111235</a:t>
            </a:r>
            <a:br>
              <a:rPr lang="en-US" dirty="0"/>
            </a:br>
            <a:endParaRPr lang="en-US" dirty="0"/>
          </a:p>
        </p:txBody>
      </p:sp>
      <p:pic>
        <p:nvPicPr>
          <p:cNvPr id="4" name="Content Placeholder 3">
            <a:extLst>
              <a:ext uri="{FF2B5EF4-FFF2-40B4-BE49-F238E27FC236}">
                <a16:creationId xmlns:a16="http://schemas.microsoft.com/office/drawing/2014/main" id="{A0B37041-C3CB-2A64-628E-08C063EA2CFF}"/>
              </a:ext>
            </a:extLst>
          </p:cNvPr>
          <p:cNvPicPr>
            <a:picLocks noGrp="1" noChangeAspect="1"/>
          </p:cNvPicPr>
          <p:nvPr>
            <p:ph idx="1"/>
          </p:nvPr>
        </p:nvPicPr>
        <p:blipFill>
          <a:blip r:embed="rId3"/>
          <a:stretch>
            <a:fillRect/>
          </a:stretch>
        </p:blipFill>
        <p:spPr>
          <a:xfrm>
            <a:off x="1212850" y="2877344"/>
            <a:ext cx="9766300" cy="2247900"/>
          </a:xfrm>
          <a:prstGeom prst="rect">
            <a:avLst/>
          </a:prstGeom>
        </p:spPr>
      </p:pic>
    </p:spTree>
    <p:extLst>
      <p:ext uri="{BB962C8B-B14F-4D97-AF65-F5344CB8AC3E}">
        <p14:creationId xmlns:p14="http://schemas.microsoft.com/office/powerpoint/2010/main" val="18707404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66CD4-41FF-3425-1E60-7E00A3201E01}"/>
              </a:ext>
            </a:extLst>
          </p:cNvPr>
          <p:cNvSpPr>
            <a:spLocks noGrp="1"/>
          </p:cNvSpPr>
          <p:nvPr>
            <p:ph type="title"/>
          </p:nvPr>
        </p:nvSpPr>
        <p:spPr/>
        <p:txBody>
          <a:bodyPr/>
          <a:lstStyle/>
          <a:p>
            <a:r>
              <a:rPr lang="en-US" dirty="0"/>
              <a:t>Types of “validation”</a:t>
            </a:r>
          </a:p>
        </p:txBody>
      </p:sp>
      <p:sp>
        <p:nvSpPr>
          <p:cNvPr id="3" name="Content Placeholder 2">
            <a:extLst>
              <a:ext uri="{FF2B5EF4-FFF2-40B4-BE49-F238E27FC236}">
                <a16:creationId xmlns:a16="http://schemas.microsoft.com/office/drawing/2014/main" id="{743C0848-01B5-5668-54D2-A168B2FE591C}"/>
              </a:ext>
            </a:extLst>
          </p:cNvPr>
          <p:cNvSpPr>
            <a:spLocks noGrp="1"/>
          </p:cNvSpPr>
          <p:nvPr>
            <p:ph idx="1"/>
          </p:nvPr>
        </p:nvSpPr>
        <p:spPr/>
        <p:txBody>
          <a:bodyPr/>
          <a:lstStyle/>
          <a:p>
            <a:endParaRPr lang="en-US" dirty="0"/>
          </a:p>
        </p:txBody>
      </p:sp>
      <p:pic>
        <p:nvPicPr>
          <p:cNvPr id="4" name="Picture 3">
            <a:extLst>
              <a:ext uri="{FF2B5EF4-FFF2-40B4-BE49-F238E27FC236}">
                <a16:creationId xmlns:a16="http://schemas.microsoft.com/office/drawing/2014/main" id="{3C35F9CA-328B-9924-44E1-0C295FCADF3E}"/>
              </a:ext>
            </a:extLst>
          </p:cNvPr>
          <p:cNvPicPr>
            <a:picLocks noChangeAspect="1"/>
          </p:cNvPicPr>
          <p:nvPr/>
        </p:nvPicPr>
        <p:blipFill>
          <a:blip r:embed="rId3"/>
          <a:stretch>
            <a:fillRect/>
          </a:stretch>
        </p:blipFill>
        <p:spPr>
          <a:xfrm>
            <a:off x="2451100" y="1073150"/>
            <a:ext cx="7289800" cy="4711700"/>
          </a:xfrm>
          <a:prstGeom prst="rect">
            <a:avLst/>
          </a:prstGeom>
        </p:spPr>
      </p:pic>
    </p:spTree>
    <p:extLst>
      <p:ext uri="{BB962C8B-B14F-4D97-AF65-F5344CB8AC3E}">
        <p14:creationId xmlns:p14="http://schemas.microsoft.com/office/powerpoint/2010/main" val="39438415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923056-7D69-EF03-9EDE-BD330E76CB0D}"/>
              </a:ext>
            </a:extLst>
          </p:cNvPr>
          <p:cNvSpPr>
            <a:spLocks noGrp="1"/>
          </p:cNvSpPr>
          <p:nvPr>
            <p:ph type="title"/>
          </p:nvPr>
        </p:nvSpPr>
        <p:spPr/>
        <p:txBody>
          <a:bodyPr/>
          <a:lstStyle/>
          <a:p>
            <a:r>
              <a:rPr lang="en-US" dirty="0"/>
              <a:t>1. </a:t>
            </a:r>
            <a:r>
              <a:rPr lang="en-US" dirty="0" err="1"/>
              <a:t>TriNetX</a:t>
            </a:r>
            <a:r>
              <a:rPr lang="en-US" dirty="0"/>
              <a:t> analysis</a:t>
            </a:r>
          </a:p>
        </p:txBody>
      </p:sp>
      <p:sp>
        <p:nvSpPr>
          <p:cNvPr id="3" name="Content Placeholder 2">
            <a:extLst>
              <a:ext uri="{FF2B5EF4-FFF2-40B4-BE49-F238E27FC236}">
                <a16:creationId xmlns:a16="http://schemas.microsoft.com/office/drawing/2014/main" id="{B0134C77-9CF5-FAA4-D49F-8DD88294E583}"/>
              </a:ext>
            </a:extLst>
          </p:cNvPr>
          <p:cNvSpPr>
            <a:spLocks noGrp="1"/>
          </p:cNvSpPr>
          <p:nvPr>
            <p:ph idx="1"/>
          </p:nvPr>
        </p:nvSpPr>
        <p:spPr/>
        <p:txBody>
          <a:bodyPr/>
          <a:lstStyle/>
          <a:p>
            <a:r>
              <a:rPr lang="en-US" dirty="0"/>
              <a:t>The work we’ve been doing:</a:t>
            </a:r>
          </a:p>
          <a:p>
            <a:pPr lvl="1"/>
            <a:r>
              <a:rPr lang="en-US" dirty="0"/>
              <a:t>Suggests a problem is present and provides information to get people interested in doing this better (accomplished) </a:t>
            </a:r>
          </a:p>
          <a:p>
            <a:pPr lvl="1"/>
            <a:r>
              <a:rPr lang="en-US" dirty="0"/>
              <a:t>Get preliminary data about the structure of data</a:t>
            </a:r>
          </a:p>
          <a:p>
            <a:pPr lvl="2"/>
            <a:r>
              <a:rPr lang="en-US" dirty="0"/>
              <a:t>Overlap of methods estimate</a:t>
            </a:r>
          </a:p>
          <a:p>
            <a:pPr lvl="2"/>
            <a:r>
              <a:rPr lang="en-US" dirty="0"/>
              <a:t>R^2 of features might be useful for a power calculation (see in a few slides)</a:t>
            </a:r>
          </a:p>
          <a:p>
            <a:r>
              <a:rPr lang="en-US" dirty="0"/>
              <a:t>Last aim: Generate a classifier </a:t>
            </a:r>
          </a:p>
          <a:p>
            <a:pPr lvl="1"/>
            <a:r>
              <a:rPr lang="en-US" dirty="0"/>
              <a:t>Reference standard? 1st ABG w/n 24h admission with PaCO2 over 45mmHg (prior to iatrogenic causes, such as sedation/IMV) or diagnostic code of Hypercapnic respiratory failure.</a:t>
            </a:r>
          </a:p>
          <a:p>
            <a:pPr lvl="1"/>
            <a:r>
              <a:rPr lang="en-US" dirty="0"/>
              <a:t>Method of optimization? (next slide)</a:t>
            </a:r>
          </a:p>
        </p:txBody>
      </p:sp>
    </p:spTree>
    <p:extLst>
      <p:ext uri="{BB962C8B-B14F-4D97-AF65-F5344CB8AC3E}">
        <p14:creationId xmlns:p14="http://schemas.microsoft.com/office/powerpoint/2010/main" val="19582911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77C640-869B-6F0E-5BB0-FD1B5CB94B05}"/>
              </a:ext>
            </a:extLst>
          </p:cNvPr>
          <p:cNvSpPr>
            <a:spLocks noGrp="1"/>
          </p:cNvSpPr>
          <p:nvPr>
            <p:ph type="title"/>
          </p:nvPr>
        </p:nvSpPr>
        <p:spPr/>
        <p:txBody>
          <a:bodyPr/>
          <a:lstStyle/>
          <a:p>
            <a:r>
              <a:rPr lang="en-US" dirty="0"/>
              <a:t>Principal Component Analysis</a:t>
            </a:r>
          </a:p>
        </p:txBody>
      </p:sp>
      <p:sp>
        <p:nvSpPr>
          <p:cNvPr id="3" name="Content Placeholder 2">
            <a:extLst>
              <a:ext uri="{FF2B5EF4-FFF2-40B4-BE49-F238E27FC236}">
                <a16:creationId xmlns:a16="http://schemas.microsoft.com/office/drawing/2014/main" id="{7A5EE525-5235-E631-A7B1-03F5254F954C}"/>
              </a:ext>
            </a:extLst>
          </p:cNvPr>
          <p:cNvSpPr>
            <a:spLocks noGrp="1"/>
          </p:cNvSpPr>
          <p:nvPr>
            <p:ph idx="1"/>
          </p:nvPr>
        </p:nvSpPr>
        <p:spPr>
          <a:xfrm>
            <a:off x="838200" y="1825625"/>
            <a:ext cx="10515600" cy="2491732"/>
          </a:xfrm>
        </p:spPr>
        <p:txBody>
          <a:bodyPr>
            <a:normAutofit fontScale="70000" lnSpcReduction="20000"/>
          </a:bodyPr>
          <a:lstStyle/>
          <a:p>
            <a:r>
              <a:rPr lang="en-US" dirty="0"/>
              <a:t>Dimension reduction: reduce the number of variables as much as possible, while containing most of the information in the original dataset</a:t>
            </a:r>
          </a:p>
          <a:p>
            <a:pPr lvl="1"/>
            <a:r>
              <a:rPr lang="en-US" dirty="0"/>
              <a:t>Principal components: combinations that explain the maximal variance.</a:t>
            </a:r>
          </a:p>
          <a:p>
            <a:r>
              <a:rPr lang="en-US" dirty="0"/>
              <a:t>Question: how to handle missing data and informed presence bias?</a:t>
            </a:r>
          </a:p>
          <a:p>
            <a:pPr lvl="1"/>
            <a:r>
              <a:rPr lang="en-US" dirty="0"/>
              <a:t>Do we need any pre-determination of what values to include? </a:t>
            </a:r>
            <a:r>
              <a:rPr lang="en-US" dirty="0" err="1"/>
              <a:t>Ie</a:t>
            </a:r>
            <a:r>
              <a:rPr lang="en-US" dirty="0"/>
              <a:t>. derivatives such as prior hospitalization or location of care. Or medications in particular. Will this be “sparse” data?</a:t>
            </a:r>
          </a:p>
          <a:p>
            <a:r>
              <a:rPr lang="en-US" dirty="0"/>
              <a:t>Is our current data-set optimal? Regression only valid in the range of covariates represented. Dimensions excluded by the selection introduced by our data-set</a:t>
            </a:r>
          </a:p>
          <a:p>
            <a:r>
              <a:rPr lang="en-US" dirty="0"/>
              <a:t>Output: feature vector that recasts the data into the principal components </a:t>
            </a:r>
          </a:p>
        </p:txBody>
      </p:sp>
      <p:pic>
        <p:nvPicPr>
          <p:cNvPr id="4" name="Picture 3">
            <a:extLst>
              <a:ext uri="{FF2B5EF4-FFF2-40B4-BE49-F238E27FC236}">
                <a16:creationId xmlns:a16="http://schemas.microsoft.com/office/drawing/2014/main" id="{D4C3247B-86FE-A5F5-4952-86ED86F0B224}"/>
              </a:ext>
            </a:extLst>
          </p:cNvPr>
          <p:cNvPicPr>
            <a:picLocks noChangeAspect="1"/>
          </p:cNvPicPr>
          <p:nvPr/>
        </p:nvPicPr>
        <p:blipFill>
          <a:blip r:embed="rId3"/>
          <a:stretch>
            <a:fillRect/>
          </a:stretch>
        </p:blipFill>
        <p:spPr>
          <a:xfrm>
            <a:off x="1984094" y="4461317"/>
            <a:ext cx="6432184" cy="2255697"/>
          </a:xfrm>
          <a:prstGeom prst="rect">
            <a:avLst/>
          </a:prstGeom>
        </p:spPr>
      </p:pic>
    </p:spTree>
    <p:extLst>
      <p:ext uri="{BB962C8B-B14F-4D97-AF65-F5344CB8AC3E}">
        <p14:creationId xmlns:p14="http://schemas.microsoft.com/office/powerpoint/2010/main" val="28610382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6B97EA-293F-182A-6D9B-746B9F396ADD}"/>
              </a:ext>
            </a:extLst>
          </p:cNvPr>
          <p:cNvSpPr>
            <a:spLocks noGrp="1"/>
          </p:cNvSpPr>
          <p:nvPr>
            <p:ph type="title"/>
          </p:nvPr>
        </p:nvSpPr>
        <p:spPr/>
        <p:txBody>
          <a:bodyPr/>
          <a:lstStyle/>
          <a:p>
            <a:r>
              <a:rPr lang="en-US" dirty="0"/>
              <a:t>Vs LASSO or Elastic Net Regression?</a:t>
            </a:r>
          </a:p>
        </p:txBody>
      </p:sp>
      <p:sp>
        <p:nvSpPr>
          <p:cNvPr id="3" name="Content Placeholder 2">
            <a:extLst>
              <a:ext uri="{FF2B5EF4-FFF2-40B4-BE49-F238E27FC236}">
                <a16:creationId xmlns:a16="http://schemas.microsoft.com/office/drawing/2014/main" id="{9FD5C1F1-65C4-903D-C81F-B50E43B2B0E8}"/>
              </a:ext>
            </a:extLst>
          </p:cNvPr>
          <p:cNvSpPr>
            <a:spLocks noGrp="1"/>
          </p:cNvSpPr>
          <p:nvPr>
            <p:ph idx="1"/>
          </p:nvPr>
        </p:nvSpPr>
        <p:spPr/>
        <p:txBody>
          <a:bodyPr>
            <a:normAutofit lnSpcReduction="10000"/>
          </a:bodyPr>
          <a:lstStyle/>
          <a:p>
            <a:r>
              <a:rPr lang="en-US" dirty="0"/>
              <a:t>Both are targeted toward minimizing multi-collinearity</a:t>
            </a:r>
          </a:p>
          <a:p>
            <a:pPr lvl="1"/>
            <a:r>
              <a:rPr lang="en-US" dirty="0"/>
              <a:t>Lasso/Ridge/Elastic net = preserve interpretability. Lasso does dimension reduction while the others don’t exactly (</a:t>
            </a:r>
            <a:r>
              <a:rPr lang="en-US" dirty="0" err="1"/>
              <a:t>coeff</a:t>
            </a:r>
            <a:r>
              <a:rPr lang="en-US" dirty="0"/>
              <a:t> near 0)</a:t>
            </a:r>
          </a:p>
          <a:p>
            <a:r>
              <a:rPr lang="en-US" dirty="0"/>
              <a:t>PCA can then be used as the basis of regression. </a:t>
            </a:r>
          </a:p>
          <a:p>
            <a:r>
              <a:rPr lang="en-US" dirty="0"/>
              <a:t>LASSO seems like it would be computationally complex without some dimension reduction first? </a:t>
            </a:r>
          </a:p>
          <a:p>
            <a:endParaRPr lang="en-US" dirty="0"/>
          </a:p>
          <a:p>
            <a:endParaRPr lang="en-US" dirty="0"/>
          </a:p>
          <a:p>
            <a:endParaRPr lang="en-US" dirty="0"/>
          </a:p>
          <a:p>
            <a:r>
              <a:rPr lang="en-US" dirty="0"/>
              <a:t>Bootstrap (internal) validation?</a:t>
            </a:r>
          </a:p>
        </p:txBody>
      </p:sp>
    </p:spTree>
    <p:extLst>
      <p:ext uri="{BB962C8B-B14F-4D97-AF65-F5344CB8AC3E}">
        <p14:creationId xmlns:p14="http://schemas.microsoft.com/office/powerpoint/2010/main" val="29563689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C4C373-D8AA-6B87-7F07-81D05ACC943E}"/>
              </a:ext>
            </a:extLst>
          </p:cNvPr>
          <p:cNvSpPr>
            <a:spLocks noGrp="1"/>
          </p:cNvSpPr>
          <p:nvPr>
            <p:ph type="title"/>
          </p:nvPr>
        </p:nvSpPr>
        <p:spPr/>
        <p:txBody>
          <a:bodyPr/>
          <a:lstStyle/>
          <a:p>
            <a:r>
              <a:rPr lang="en-US" dirty="0"/>
              <a:t>Do we still want to concern ourselves with cohort enrollment primarily? </a:t>
            </a:r>
          </a:p>
        </p:txBody>
      </p:sp>
      <p:sp>
        <p:nvSpPr>
          <p:cNvPr id="3" name="Content Placeholder 2">
            <a:extLst>
              <a:ext uri="{FF2B5EF4-FFF2-40B4-BE49-F238E27FC236}">
                <a16:creationId xmlns:a16="http://schemas.microsoft.com/office/drawing/2014/main" id="{5B2EF46B-3E7F-C919-E201-394DEA19AC72}"/>
              </a:ext>
            </a:extLst>
          </p:cNvPr>
          <p:cNvSpPr>
            <a:spLocks noGrp="1"/>
          </p:cNvSpPr>
          <p:nvPr>
            <p:ph idx="1"/>
          </p:nvPr>
        </p:nvSpPr>
        <p:spPr/>
        <p:txBody>
          <a:bodyPr/>
          <a:lstStyle/>
          <a:p>
            <a:r>
              <a:rPr lang="en-US" dirty="0"/>
              <a:t>Vs. predicting whether hypercapnia would be present, if checked? </a:t>
            </a:r>
          </a:p>
          <a:p>
            <a:pPr lvl="1"/>
            <a:r>
              <a:rPr lang="en-US" dirty="0"/>
              <a:t>This would be implicitly predicting: a.) that a blood gas was checked and b.) that it showed hypercapnia</a:t>
            </a:r>
          </a:p>
          <a:p>
            <a:r>
              <a:rPr lang="en-US" dirty="0"/>
              <a:t>We may not have robust enough data here to do this with the goal of individual patient care influence (e.g. MEWS) – though this could possibly be done with a dataset like MIMIC</a:t>
            </a:r>
          </a:p>
        </p:txBody>
      </p:sp>
    </p:spTree>
    <p:extLst>
      <p:ext uri="{BB962C8B-B14F-4D97-AF65-F5344CB8AC3E}">
        <p14:creationId xmlns:p14="http://schemas.microsoft.com/office/powerpoint/2010/main" val="1250592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97E42D-8C2F-86A8-927B-F2DE4B89B3BD}"/>
              </a:ext>
            </a:extLst>
          </p:cNvPr>
          <p:cNvSpPr>
            <a:spLocks noGrp="1"/>
          </p:cNvSpPr>
          <p:nvPr>
            <p:ph type="title"/>
          </p:nvPr>
        </p:nvSpPr>
        <p:spPr/>
        <p:txBody>
          <a:bodyPr/>
          <a:lstStyle/>
          <a:p>
            <a:r>
              <a:rPr lang="en-US" dirty="0"/>
              <a:t>2. UU Data pull: Next steps</a:t>
            </a:r>
          </a:p>
        </p:txBody>
      </p:sp>
      <p:sp>
        <p:nvSpPr>
          <p:cNvPr id="3" name="Content Placeholder 2">
            <a:extLst>
              <a:ext uri="{FF2B5EF4-FFF2-40B4-BE49-F238E27FC236}">
                <a16:creationId xmlns:a16="http://schemas.microsoft.com/office/drawing/2014/main" id="{86EB93E2-D61A-9317-CB98-4E5DD5C84A33}"/>
              </a:ext>
            </a:extLst>
          </p:cNvPr>
          <p:cNvSpPr>
            <a:spLocks noGrp="1"/>
          </p:cNvSpPr>
          <p:nvPr>
            <p:ph idx="1"/>
          </p:nvPr>
        </p:nvSpPr>
        <p:spPr/>
        <p:txBody>
          <a:bodyPr>
            <a:normAutofit fontScale="70000" lnSpcReduction="20000"/>
          </a:bodyPr>
          <a:lstStyle/>
          <a:p>
            <a:r>
              <a:rPr lang="en-US" dirty="0"/>
              <a:t>For EMR data request:</a:t>
            </a:r>
          </a:p>
          <a:p>
            <a:r>
              <a:rPr lang="en-US" dirty="0"/>
              <a:t>[ ] come up with data request details - base on paper below</a:t>
            </a:r>
          </a:p>
          <a:p>
            <a:r>
              <a:rPr lang="en-US" dirty="0"/>
              <a:t>—ram will look into methods we might have to expedite</a:t>
            </a:r>
            <a:br>
              <a:rPr lang="en-US" dirty="0"/>
            </a:br>
            <a:endParaRPr lang="en-US" dirty="0"/>
          </a:p>
          <a:p>
            <a:r>
              <a:rPr lang="en-US" dirty="0"/>
              <a:t>EMR requests based on diagnoses and give us all the data - </a:t>
            </a:r>
          </a:p>
          <a:p>
            <a:r>
              <a:rPr lang="en-US" dirty="0"/>
              <a:t>—test negative controls. Can use </a:t>
            </a:r>
          </a:p>
          <a:p>
            <a:r>
              <a:rPr lang="en-US" dirty="0"/>
              <a:t>Diagnostic codes, lab values, etc. </a:t>
            </a:r>
            <a:br>
              <a:rPr lang="en-US" dirty="0"/>
            </a:br>
            <a:endParaRPr lang="en-US" dirty="0"/>
          </a:p>
          <a:p>
            <a:r>
              <a:rPr lang="en-US" dirty="0"/>
              <a:t># of patients included - no limit. But, </a:t>
            </a:r>
            <a:r>
              <a:rPr lang="en-US" b="1" dirty="0"/>
              <a:t>start from 2015</a:t>
            </a:r>
          </a:p>
          <a:p>
            <a:r>
              <a:rPr lang="en-US" dirty="0"/>
              <a:t>[ ] test run some claims on </a:t>
            </a:r>
            <a:r>
              <a:rPr lang="en-US" dirty="0" err="1"/>
              <a:t>TriNetX</a:t>
            </a:r>
            <a:endParaRPr lang="en-US" dirty="0"/>
          </a:p>
          <a:p>
            <a:pPr marL="0" indent="0">
              <a:buNone/>
            </a:pPr>
            <a:endParaRPr lang="en-US" dirty="0"/>
          </a:p>
          <a:p>
            <a:pPr marL="0" indent="0">
              <a:buNone/>
            </a:pPr>
            <a:r>
              <a:rPr lang="en-US" dirty="0"/>
              <a:t>Do amendment of the IRB with the data  //Ensure IRB has been approved under the condition that we are going to look at MRNs.</a:t>
            </a:r>
          </a:p>
          <a:p>
            <a:pPr marL="0" indent="0">
              <a:buNone/>
            </a:pPr>
            <a:r>
              <a:rPr lang="en-US" dirty="0"/>
              <a:t>- Will submit an amendment, and then submit the request to the EDW</a:t>
            </a:r>
          </a:p>
          <a:p>
            <a:endParaRPr lang="en-US" dirty="0"/>
          </a:p>
        </p:txBody>
      </p:sp>
    </p:spTree>
    <p:extLst>
      <p:ext uri="{BB962C8B-B14F-4D97-AF65-F5344CB8AC3E}">
        <p14:creationId xmlns:p14="http://schemas.microsoft.com/office/powerpoint/2010/main" val="26950897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304870-F1AD-4C18-187B-7C98F0D497CB}"/>
              </a:ext>
            </a:extLst>
          </p:cNvPr>
          <p:cNvSpPr>
            <a:spLocks noGrp="1"/>
          </p:cNvSpPr>
          <p:nvPr>
            <p:ph type="title"/>
          </p:nvPr>
        </p:nvSpPr>
        <p:spPr/>
        <p:txBody>
          <a:bodyPr/>
          <a:lstStyle/>
          <a:p>
            <a:r>
              <a:rPr lang="en-US" dirty="0"/>
              <a:t>Rule vs regression or more advanced models.</a:t>
            </a:r>
          </a:p>
        </p:txBody>
      </p:sp>
      <p:graphicFrame>
        <p:nvGraphicFramePr>
          <p:cNvPr id="4" name="Table 6">
            <a:extLst>
              <a:ext uri="{FF2B5EF4-FFF2-40B4-BE49-F238E27FC236}">
                <a16:creationId xmlns:a16="http://schemas.microsoft.com/office/drawing/2014/main" id="{0CC7E4DD-2948-4E4C-2F4B-9F39D9055FD6}"/>
              </a:ext>
            </a:extLst>
          </p:cNvPr>
          <p:cNvGraphicFramePr>
            <a:graphicFrameLocks noGrp="1"/>
          </p:cNvGraphicFramePr>
          <p:nvPr>
            <p:extLst>
              <p:ext uri="{D42A27DB-BD31-4B8C-83A1-F6EECF244321}">
                <p14:modId xmlns:p14="http://schemas.microsoft.com/office/powerpoint/2010/main" val="2106952046"/>
              </p:ext>
            </p:extLst>
          </p:nvPr>
        </p:nvGraphicFramePr>
        <p:xfrm>
          <a:off x="930798" y="2019117"/>
          <a:ext cx="8128000" cy="4085520"/>
        </p:xfrm>
        <a:graphic>
          <a:graphicData uri="http://schemas.openxmlformats.org/drawingml/2006/table">
            <a:tbl>
              <a:tblPr firstRow="1" bandRow="1">
                <a:tableStyleId>{5940675A-B579-460E-94D1-54222C63F5DA}</a:tableStyleId>
              </a:tblPr>
              <a:tblGrid>
                <a:gridCol w="2032000">
                  <a:extLst>
                    <a:ext uri="{9D8B030D-6E8A-4147-A177-3AD203B41FA5}">
                      <a16:colId xmlns:a16="http://schemas.microsoft.com/office/drawing/2014/main" val="2407787730"/>
                    </a:ext>
                  </a:extLst>
                </a:gridCol>
                <a:gridCol w="2032000">
                  <a:extLst>
                    <a:ext uri="{9D8B030D-6E8A-4147-A177-3AD203B41FA5}">
                      <a16:colId xmlns:a16="http://schemas.microsoft.com/office/drawing/2014/main" val="1282900599"/>
                    </a:ext>
                  </a:extLst>
                </a:gridCol>
                <a:gridCol w="2032000">
                  <a:extLst>
                    <a:ext uri="{9D8B030D-6E8A-4147-A177-3AD203B41FA5}">
                      <a16:colId xmlns:a16="http://schemas.microsoft.com/office/drawing/2014/main" val="1151779088"/>
                    </a:ext>
                  </a:extLst>
                </a:gridCol>
                <a:gridCol w="2032000">
                  <a:extLst>
                    <a:ext uri="{9D8B030D-6E8A-4147-A177-3AD203B41FA5}">
                      <a16:colId xmlns:a16="http://schemas.microsoft.com/office/drawing/2014/main" val="3970400024"/>
                    </a:ext>
                  </a:extLst>
                </a:gridCol>
              </a:tblGrid>
              <a:tr h="407600">
                <a:tc gridSpan="4">
                  <a:txBody>
                    <a:bodyPr/>
                    <a:lstStyle/>
                    <a:p>
                      <a:r>
                        <a:rPr lang="en-US" b="1" dirty="0"/>
                        <a:t>Major Criteria (any of these)</a:t>
                      </a:r>
                    </a:p>
                  </a:txBody>
                  <a:tcPr/>
                </a:tc>
                <a:tc hMerge="1">
                  <a:txBody>
                    <a:bodyPr/>
                    <a:lstStyle/>
                    <a:p>
                      <a:endParaRPr lang="en-US"/>
                    </a:p>
                  </a:txBody>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321443116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First ABG PaCO2 &gt; 45 mmHg</a:t>
                      </a:r>
                    </a:p>
                  </a:txBody>
                  <a:tcPr/>
                </a:tc>
                <a:tc>
                  <a:txBody>
                    <a:bodyPr/>
                    <a:lstStyle/>
                    <a:p>
                      <a:r>
                        <a:rPr lang="en-US" dirty="0"/>
                        <a:t>Diagnostic code for Hypercapnic RF</a:t>
                      </a:r>
                    </a:p>
                  </a:txBody>
                  <a:tcPr/>
                </a:tc>
                <a:tc>
                  <a:txBody>
                    <a:bodyPr/>
                    <a:lstStyle/>
                    <a:p>
                      <a:endParaRPr lang="en-US"/>
                    </a:p>
                  </a:txBody>
                  <a:tcPr/>
                </a:tc>
                <a:tc>
                  <a:txBody>
                    <a:bodyPr/>
                    <a:lstStyle/>
                    <a:p>
                      <a:r>
                        <a:rPr lang="en-US" dirty="0"/>
                        <a:t>Etc.</a:t>
                      </a:r>
                    </a:p>
                  </a:txBody>
                  <a:tcPr/>
                </a:tc>
                <a:extLst>
                  <a:ext uri="{0D108BD9-81ED-4DB2-BD59-A6C34878D82A}">
                    <a16:rowId xmlns:a16="http://schemas.microsoft.com/office/drawing/2014/main" val="2603849522"/>
                  </a:ext>
                </a:extLst>
              </a:tr>
              <a:tr h="370840">
                <a:tc gridSpan="4">
                  <a:txBody>
                    <a:bodyPr/>
                    <a:lstStyle/>
                    <a:p>
                      <a:r>
                        <a:rPr lang="en-US" b="1" dirty="0"/>
                        <a:t>Minor Criteria (in combination)</a:t>
                      </a:r>
                    </a:p>
                  </a:txBody>
                  <a:tcPr/>
                </a:tc>
                <a:tc hMerge="1">
                  <a:txBody>
                    <a:bodyPr/>
                    <a:lstStyle/>
                    <a:p>
                      <a:endParaRPr lang="en-US"/>
                    </a:p>
                  </a:txBody>
                  <a:tcPr/>
                </a:tc>
                <a:tc hMerge="1">
                  <a:txBody>
                    <a:bodyPr/>
                    <a:lstStyle/>
                    <a:p>
                      <a:endParaRPr lang="en-US"/>
                    </a:p>
                  </a:txBody>
                  <a:tcPr/>
                </a:tc>
                <a:tc hMerge="1">
                  <a:txBody>
                    <a:bodyPr/>
                    <a:lstStyle/>
                    <a:p>
                      <a:r>
                        <a:rPr lang="en-US" dirty="0"/>
                        <a:t>…</a:t>
                      </a:r>
                    </a:p>
                  </a:txBody>
                  <a:tcPr/>
                </a:tc>
                <a:extLst>
                  <a:ext uri="{0D108BD9-81ED-4DB2-BD59-A6C34878D82A}">
                    <a16:rowId xmlns:a16="http://schemas.microsoft.com/office/drawing/2014/main" val="2623476788"/>
                  </a:ext>
                </a:extLst>
              </a:tr>
              <a:tr h="370840">
                <a:tc>
                  <a:txBody>
                    <a:bodyPr/>
                    <a:lstStyle/>
                    <a:p>
                      <a:r>
                        <a:rPr lang="en-US" dirty="0"/>
                        <a:t>First VBG with PaCO2 over 50</a:t>
                      </a:r>
                    </a:p>
                  </a:txBody>
                  <a:tcPr/>
                </a:tc>
                <a:tc>
                  <a:txBody>
                    <a:bodyPr/>
                    <a:lstStyle/>
                    <a:p>
                      <a:r>
                        <a:rPr lang="en-US" dirty="0"/>
                        <a:t>Initiation of NIV</a:t>
                      </a:r>
                    </a:p>
                  </a:txBody>
                  <a:tcPr/>
                </a:tc>
                <a:tc>
                  <a:txBody>
                    <a:bodyPr/>
                    <a:lstStyle/>
                    <a:p>
                      <a:r>
                        <a:rPr lang="en-US" dirty="0"/>
                        <a:t>Diagnostic code for respiratory failure of any type</a:t>
                      </a:r>
                    </a:p>
                  </a:txBody>
                  <a:tcPr/>
                </a:tc>
                <a:tc>
                  <a:txBody>
                    <a:bodyPr/>
                    <a:lstStyle/>
                    <a:p>
                      <a:r>
                        <a:rPr lang="en-US" dirty="0"/>
                        <a:t>…</a:t>
                      </a:r>
                    </a:p>
                  </a:txBody>
                  <a:tcPr/>
                </a:tc>
                <a:extLst>
                  <a:ext uri="{0D108BD9-81ED-4DB2-BD59-A6C34878D82A}">
                    <a16:rowId xmlns:a16="http://schemas.microsoft.com/office/drawing/2014/main" val="1987592416"/>
                  </a:ext>
                </a:extLst>
              </a:tr>
              <a:tr h="370840">
                <a:tc gridSpan="4">
                  <a:txBody>
                    <a:bodyPr/>
                    <a:lstStyle/>
                    <a:p>
                      <a:r>
                        <a:rPr lang="en-US" b="1" dirty="0"/>
                        <a:t>Predisposing Demographic</a:t>
                      </a:r>
                    </a:p>
                  </a:txBody>
                  <a:tcPr/>
                </a:tc>
                <a:tc hMerge="1">
                  <a:txBody>
                    <a:bodyPr/>
                    <a:lstStyle/>
                    <a:p>
                      <a:endParaRPr lang="en-US"/>
                    </a:p>
                  </a:txBody>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2124106373"/>
                  </a:ext>
                </a:extLst>
              </a:tr>
              <a:tr h="370840">
                <a:tc>
                  <a:txBody>
                    <a:bodyPr/>
                    <a:lstStyle/>
                    <a:p>
                      <a:r>
                        <a:rPr lang="en-US" dirty="0"/>
                        <a:t>Age over 65</a:t>
                      </a:r>
                    </a:p>
                  </a:txBody>
                  <a:tcPr/>
                </a:tc>
                <a:tc>
                  <a:txBody>
                    <a:bodyPr/>
                    <a:lstStyle/>
                    <a:p>
                      <a:r>
                        <a:rPr lang="en-US" dirty="0"/>
                        <a:t>BMI over 35</a:t>
                      </a:r>
                    </a:p>
                  </a:txBody>
                  <a:tcPr/>
                </a:tc>
                <a:tc>
                  <a:txBody>
                    <a:bodyPr/>
                    <a:lstStyle/>
                    <a:p>
                      <a:r>
                        <a:rPr lang="en-US" dirty="0"/>
                        <a:t>HCO3 27+ ***</a:t>
                      </a:r>
                    </a:p>
                  </a:txBody>
                  <a:tcPr/>
                </a:tc>
                <a:tc>
                  <a:txBody>
                    <a:bodyPr/>
                    <a:lstStyle/>
                    <a:p>
                      <a:r>
                        <a:rPr lang="en-US" dirty="0"/>
                        <a:t>…</a:t>
                      </a:r>
                    </a:p>
                  </a:txBody>
                  <a:tcPr/>
                </a:tc>
                <a:extLst>
                  <a:ext uri="{0D108BD9-81ED-4DB2-BD59-A6C34878D82A}">
                    <a16:rowId xmlns:a16="http://schemas.microsoft.com/office/drawing/2014/main" val="603302761"/>
                  </a:ext>
                </a:extLst>
              </a:tr>
              <a:tr h="370840">
                <a:tc gridSpan="4">
                  <a:txBody>
                    <a:bodyPr/>
                    <a:lstStyle/>
                    <a:p>
                      <a:r>
                        <a:rPr lang="en-US" b="1" dirty="0"/>
                        <a:t>Exclusions (none of these must be present)</a:t>
                      </a:r>
                    </a:p>
                  </a:txBody>
                  <a:tcPr/>
                </a:tc>
                <a:tc hMerge="1">
                  <a:txBody>
                    <a:bodyPr/>
                    <a:lstStyle/>
                    <a:p>
                      <a:endParaRPr lang="en-US"/>
                    </a:p>
                  </a:txBody>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4157984196"/>
                  </a:ext>
                </a:extLst>
              </a:tr>
              <a:tr h="370840">
                <a:tc>
                  <a:txBody>
                    <a:bodyPr/>
                    <a:lstStyle/>
                    <a:p>
                      <a:r>
                        <a:rPr lang="en-US" dirty="0"/>
                        <a:t>Criteria w/n 3h of anesthesia</a:t>
                      </a:r>
                    </a:p>
                  </a:txBody>
                  <a:tcPr/>
                </a:tc>
                <a:tc>
                  <a:txBody>
                    <a:bodyPr/>
                    <a:lstStyle/>
                    <a:p>
                      <a:r>
                        <a:rPr lang="en-US" dirty="0"/>
                        <a:t>Receiving IMV prior to criteria</a:t>
                      </a:r>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2130393680"/>
                  </a:ext>
                </a:extLst>
              </a:tr>
            </a:tbl>
          </a:graphicData>
        </a:graphic>
      </p:graphicFrame>
    </p:spTree>
    <p:extLst>
      <p:ext uri="{BB962C8B-B14F-4D97-AF65-F5344CB8AC3E}">
        <p14:creationId xmlns:p14="http://schemas.microsoft.com/office/powerpoint/2010/main" val="25273787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B70E8-0E1A-5506-9635-F03F8F423F11}"/>
              </a:ext>
            </a:extLst>
          </p:cNvPr>
          <p:cNvSpPr>
            <a:spLocks noGrp="1"/>
          </p:cNvSpPr>
          <p:nvPr>
            <p:ph type="title"/>
          </p:nvPr>
        </p:nvSpPr>
        <p:spPr/>
        <p:txBody>
          <a:bodyPr/>
          <a:lstStyle/>
          <a:p>
            <a:r>
              <a:rPr lang="en-US" dirty="0"/>
              <a:t>Enriched sample</a:t>
            </a:r>
          </a:p>
        </p:txBody>
      </p:sp>
      <p:sp>
        <p:nvSpPr>
          <p:cNvPr id="3" name="Content Placeholder 2">
            <a:extLst>
              <a:ext uri="{FF2B5EF4-FFF2-40B4-BE49-F238E27FC236}">
                <a16:creationId xmlns:a16="http://schemas.microsoft.com/office/drawing/2014/main" id="{C7CD8229-211B-2960-8EC9-97D5A952AF74}"/>
              </a:ext>
            </a:extLst>
          </p:cNvPr>
          <p:cNvSpPr>
            <a:spLocks noGrp="1"/>
          </p:cNvSpPr>
          <p:nvPr>
            <p:ph idx="1"/>
          </p:nvPr>
        </p:nvSpPr>
        <p:spPr>
          <a:xfrm>
            <a:off x="838200" y="1825625"/>
            <a:ext cx="6926179" cy="4351338"/>
          </a:xfrm>
        </p:spPr>
        <p:txBody>
          <a:bodyPr>
            <a:normAutofit fontScale="92500" lnSpcReduction="10000"/>
          </a:bodyPr>
          <a:lstStyle/>
          <a:p>
            <a:r>
              <a:rPr lang="en-US" dirty="0"/>
              <a:t>Goal: generate a cohort a large portion (the majority) of the patients who wouldn’t conceivably have hypercapnic respiratory failure</a:t>
            </a:r>
          </a:p>
          <a:p>
            <a:pPr lvl="1"/>
            <a:r>
              <a:rPr lang="en-US" dirty="0"/>
              <a:t>Would it be possible (or advisable) to over-select non-white participants to more closely approximate non-UT population? Smokers in proportion to US population?</a:t>
            </a:r>
          </a:p>
          <a:p>
            <a:pPr marL="0" indent="0">
              <a:buNone/>
            </a:pPr>
            <a:r>
              <a:rPr lang="en-US" dirty="0"/>
              <a:t>E.g.</a:t>
            </a:r>
          </a:p>
          <a:p>
            <a:pPr lvl="1"/>
            <a:r>
              <a:rPr lang="en-US" dirty="0"/>
              <a:t>Diagnostic code for respiratory failure</a:t>
            </a:r>
          </a:p>
          <a:p>
            <a:pPr lvl="1"/>
            <a:r>
              <a:rPr lang="en-US" dirty="0"/>
              <a:t>Any blood gas obtained during admission</a:t>
            </a:r>
          </a:p>
          <a:p>
            <a:pPr lvl="1"/>
            <a:r>
              <a:rPr lang="en-US" dirty="0"/>
              <a:t>Procedure code for starting non-invasive or invasive mechanical ventilation or CPAP</a:t>
            </a:r>
          </a:p>
          <a:p>
            <a:pPr lvl="1"/>
            <a:r>
              <a:rPr lang="en-US" dirty="0"/>
              <a:t>BMI over 30 &amp; HCO3 over 25?</a:t>
            </a:r>
          </a:p>
          <a:p>
            <a:pPr lvl="1"/>
            <a:endParaRPr lang="en-US" dirty="0"/>
          </a:p>
        </p:txBody>
      </p:sp>
      <p:pic>
        <p:nvPicPr>
          <p:cNvPr id="6" name="Picture 5" descr="Diagram, venn diagram&#10;&#10;Description automatically generated">
            <a:extLst>
              <a:ext uri="{FF2B5EF4-FFF2-40B4-BE49-F238E27FC236}">
                <a16:creationId xmlns:a16="http://schemas.microsoft.com/office/drawing/2014/main" id="{F7C498FE-DF65-9755-A9A1-6BC65C1B08C2}"/>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7122694" y="2466315"/>
            <a:ext cx="4947531" cy="3710648"/>
          </a:xfrm>
          <a:prstGeom prst="rect">
            <a:avLst/>
          </a:prstGeom>
        </p:spPr>
      </p:pic>
      <p:sp>
        <p:nvSpPr>
          <p:cNvPr id="7" name="Oval 6">
            <a:extLst>
              <a:ext uri="{FF2B5EF4-FFF2-40B4-BE49-F238E27FC236}">
                <a16:creationId xmlns:a16="http://schemas.microsoft.com/office/drawing/2014/main" id="{C9B58369-187F-3CAB-C2D5-51CBDD86FAE3}"/>
              </a:ext>
            </a:extLst>
          </p:cNvPr>
          <p:cNvSpPr/>
          <p:nvPr/>
        </p:nvSpPr>
        <p:spPr>
          <a:xfrm>
            <a:off x="7436974" y="-401053"/>
            <a:ext cx="6728205" cy="7379369"/>
          </a:xfrm>
          <a:prstGeom prst="ellipse">
            <a:avLst/>
          </a:prstGeom>
          <a:solidFill>
            <a:schemeClr val="bg1">
              <a:alpha val="0"/>
            </a:schemeClr>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629759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29840</TotalTime>
  <Words>2726</Words>
  <Application>Microsoft Macintosh PowerPoint</Application>
  <PresentationFormat>Widescreen</PresentationFormat>
  <Paragraphs>256</Paragraphs>
  <Slides>25</Slides>
  <Notes>15</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25</vt:i4>
      </vt:variant>
    </vt:vector>
  </HeadingPairs>
  <TitlesOfParts>
    <vt:vector size="30" baseType="lpstr">
      <vt:lpstr>Arial</vt:lpstr>
      <vt:lpstr>Calibri</vt:lpstr>
      <vt:lpstr>Calibri Light</vt:lpstr>
      <vt:lpstr>Office Theme</vt:lpstr>
      <vt:lpstr>Equation.DSMT4</vt:lpstr>
      <vt:lpstr>Hypercapnic RF Computable Phenotype Study Design</vt:lpstr>
      <vt:lpstr>Overall Structure:</vt:lpstr>
      <vt:lpstr>1. TriNetX analysis</vt:lpstr>
      <vt:lpstr>Principal Component Analysis</vt:lpstr>
      <vt:lpstr>Vs LASSO or Elastic Net Regression?</vt:lpstr>
      <vt:lpstr>Do we still want to concern ourselves with cohort enrollment primarily? </vt:lpstr>
      <vt:lpstr>2. UU Data pull: Next steps</vt:lpstr>
      <vt:lpstr>Rule vs regression or more advanced models.</vt:lpstr>
      <vt:lpstr>Enriched sample</vt:lpstr>
      <vt:lpstr>Issues with generating the enriched sample</vt:lpstr>
      <vt:lpstr>Issues with generating the enriched sample</vt:lpstr>
      <vt:lpstr>U of U data request</vt:lpstr>
      <vt:lpstr>Study design: </vt:lpstr>
      <vt:lpstr>Issues with Provider Review “reference std”</vt:lpstr>
      <vt:lpstr>Computable Phenotype “feature” selection</vt:lpstr>
      <vt:lpstr>Computable Phenotype examples</vt:lpstr>
      <vt:lpstr>Features: experimental/continuous?</vt:lpstr>
      <vt:lpstr>PowerPoint Presentation</vt:lpstr>
      <vt:lpstr>Utility considerations: </vt:lpstr>
      <vt:lpstr>Study design: </vt:lpstr>
      <vt:lpstr>Validation/Generalizability?</vt:lpstr>
      <vt:lpstr>PowerPoint Presentation</vt:lpstr>
      <vt:lpstr>Anticipated Critiques</vt:lpstr>
      <vt:lpstr>Electronics 2019, 8, 1235; doi:10.3390/electronics8111235 </vt:lpstr>
      <vt:lpstr>Types of “validation”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Hypercapnic RF Computable Phenotype Study Design</dc:title>
  <dc:creator>BRIAN LOCKE</dc:creator>
  <cp:lastModifiedBy>BRIAN LOCKE</cp:lastModifiedBy>
  <cp:revision>5</cp:revision>
  <dcterms:created xsi:type="dcterms:W3CDTF">2022-06-27T14:18:29Z</dcterms:created>
  <dcterms:modified xsi:type="dcterms:W3CDTF">2022-07-31T23:35:41Z</dcterms:modified>
</cp:coreProperties>
</file>